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ppt/revisionInfo.xml" ContentType="application/vnd.ms-powerpoint.revisioninfo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2" r:id="rId6"/>
    <p:sldId id="261" r:id="rId7"/>
    <p:sldId id="263" r:id="rId8"/>
    <p:sldId id="264" r:id="rId9"/>
    <p:sldId id="265" r:id="rId10"/>
    <p:sldId id="266" r:id="rId11"/>
    <p:sldId id="267" r:id="rId12"/>
    <p:sldId id="26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A1045BC-5D5F-43D1-A988-C4A32D2788E6}" v="1569" dt="2021-11-14T18:24:26.527"/>
    <p1510:client id="{2A51816E-7EF8-9E0B-A5F0-B6B98695CB8A}" v="3" dt="2021-11-23T13:16:06.575"/>
    <p1510:client id="{4F8DB3EB-146A-8415-CCE1-103648A90F8B}" v="196" dt="2021-11-24T15:21:43.036"/>
    <p1510:client id="{AF408741-C9EB-26C8-22C8-26DECD518832}" v="136" dt="2021-11-21T11:23:11.619"/>
    <p1510:client id="{CC78C642-2186-DA97-D96F-9231649B54A7}" v="1254" dt="2021-11-18T13:35:48.41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67" d="100"/>
          <a:sy n="67" d="100"/>
        </p:scale>
        <p:origin x="65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6707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18779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29045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28473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1095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6144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469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73829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11/24/2021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81468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1792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7892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11/24/2021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45695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conkling/2263310263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creativecommons.org/licenses/by-sa/3.0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hr.wikipedia.org/wiki/Mars#:~:text=Mars%20je%20%C4%8Detvrti%20planet%20po%20udaljenosti%20od%20Sunca%2C%20vidljiv%20sa%20Zemlje%20prostim%20okom%20i%20zato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A1348B02-38A7-4D7D-9A11-91180F3F128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20820" b="4429"/>
          <a:stretch/>
        </p:blipFill>
        <p:spPr>
          <a:xfrm>
            <a:off x="20" y="2"/>
            <a:ext cx="12263867" cy="68148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err="1">
                <a:solidFill>
                  <a:srgbClr val="FFFFFF"/>
                </a:solidFill>
                <a:cs typeface="Calibri Light"/>
              </a:rPr>
              <a:t>Osnovna</a:t>
            </a:r>
            <a:r>
              <a:rPr lang="en-US" sz="3200" b="1" dirty="0">
                <a:solidFill>
                  <a:srgbClr val="FFFFFF"/>
                </a:solidFill>
                <a:cs typeface="Calibri Light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cs typeface="Calibri Light"/>
              </a:rPr>
              <a:t>škola</a:t>
            </a:r>
            <a:r>
              <a:rPr lang="en-US" sz="3200" b="1" dirty="0">
                <a:solidFill>
                  <a:srgbClr val="FFFFFF"/>
                </a:solidFill>
                <a:cs typeface="Calibri Light"/>
              </a:rPr>
              <a:t> Zvonimira Franka, Kutina</a:t>
            </a:r>
          </a:p>
        </p:txBody>
      </p:sp>
      <p:sp>
        <p:nvSpPr>
          <p:cNvPr id="3" name="Subtitl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515599" cy="3172395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endParaRPr lang="en-US" sz="7200" dirty="0">
              <a:solidFill>
                <a:srgbClr val="FFFFFF"/>
              </a:solidFill>
              <a:cs typeface="Calibri"/>
            </a:endParaRPr>
          </a:p>
          <a:p>
            <a:pPr marL="0" indent="0">
              <a:buNone/>
            </a:pPr>
            <a:r>
              <a:rPr lang="en-US" sz="7200" dirty="0">
                <a:solidFill>
                  <a:srgbClr val="FFFFFF"/>
                </a:solidFill>
                <a:cs typeface="Calibri"/>
              </a:rPr>
              <a:t>          SUNČEV SUSTAV </a:t>
            </a:r>
            <a:endParaRPr lang="en-US" sz="6600" dirty="0">
              <a:solidFill>
                <a:srgbClr val="FFFFFF"/>
              </a:solidFill>
              <a:cs typeface="Calibri"/>
            </a:endParaRPr>
          </a:p>
          <a:p>
            <a:pPr marL="0" indent="0">
              <a:buNone/>
            </a:pPr>
            <a:r>
              <a:rPr lang="en-US" sz="7200" dirty="0">
                <a:solidFill>
                  <a:srgbClr val="FFFFFF"/>
                </a:solidFill>
                <a:cs typeface="Calibri"/>
              </a:rPr>
              <a:t>   </a:t>
            </a:r>
            <a:endParaRPr lang="en-US" sz="6600">
              <a:solidFill>
                <a:srgbClr val="FFFFFF"/>
              </a:solidFill>
              <a:cs typeface="Calibri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14FD4E0-5D6D-4AAD-92F6-8FB0377D04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055635" y="5808153"/>
            <a:ext cx="3298165" cy="685111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en-US" sz="3200" dirty="0">
                <a:cs typeface="Calibri" panose="020F0502020204030204"/>
              </a:rPr>
              <a:t>Katja </a:t>
            </a:r>
            <a:r>
              <a:rPr lang="en-US" sz="3200" dirty="0" err="1">
                <a:cs typeface="Calibri" panose="020F0502020204030204"/>
              </a:rPr>
              <a:t>Somođi</a:t>
            </a:r>
            <a:r>
              <a:rPr lang="en-US" sz="3200" dirty="0">
                <a:cs typeface="Calibri" panose="020F0502020204030204"/>
              </a:rPr>
              <a:t>, 6.A</a:t>
            </a:r>
            <a:endParaRPr lang="en-US" dirty="0">
              <a:cs typeface="Calibri" panose="020F050202020403020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58BD057-5AAD-4E09-904D-60999AB5B024}"/>
              </a:ext>
            </a:extLst>
          </p:cNvPr>
          <p:cNvSpPr txBox="1"/>
          <p:nvPr/>
        </p:nvSpPr>
        <p:spPr>
          <a:xfrm>
            <a:off x="9870532" y="6657945"/>
            <a:ext cx="2321468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74276B-B6DB-4BD4-99F9-6559B5C0CB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                                </a:t>
            </a:r>
            <a:r>
              <a:rPr lang="en-US" b="1" dirty="0">
                <a:cs typeface="Calibri Light"/>
              </a:rPr>
              <a:t> NEPTUN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E8F0D7-E078-4EFF-808D-16DFC88893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9146" y="4757918"/>
            <a:ext cx="5157787" cy="450101"/>
          </a:xfrm>
        </p:spPr>
        <p:txBody>
          <a:bodyPr>
            <a:normAutofit/>
          </a:bodyPr>
          <a:lstStyle/>
          <a:p>
            <a:r>
              <a:rPr lang="en-US" b="0" dirty="0" err="1">
                <a:cs typeface="Calibri"/>
              </a:rPr>
              <a:t>Slika</a:t>
            </a:r>
            <a:r>
              <a:rPr lang="en-US" b="0" dirty="0">
                <a:cs typeface="Calibri"/>
              </a:rPr>
              <a:t> 17. Info </a:t>
            </a:r>
            <a:r>
              <a:rPr lang="en-US" b="0" dirty="0" err="1">
                <a:cs typeface="Calibri"/>
              </a:rPr>
              <a:t>pločica</a:t>
            </a:r>
            <a:r>
              <a:rPr lang="en-US" b="0" dirty="0">
                <a:cs typeface="Calibri"/>
              </a:rPr>
              <a:t> </a:t>
            </a:r>
            <a:r>
              <a:rPr lang="en-US" b="0" dirty="0" err="1">
                <a:cs typeface="Calibri"/>
              </a:rPr>
              <a:t>Neptuna</a:t>
            </a:r>
            <a:endParaRPr lang="en-US" dirty="0" err="1">
              <a:cs typeface="Calibri"/>
            </a:endParaRPr>
          </a:p>
        </p:txBody>
      </p:sp>
      <p:pic>
        <p:nvPicPr>
          <p:cNvPr id="7" name="Picture 7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EF09AF48-1BEF-4D5D-84C6-A6DF2B0AD57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r="6685" b="592"/>
          <a:stretch/>
        </p:blipFill>
        <p:spPr>
          <a:xfrm>
            <a:off x="739146" y="2180453"/>
            <a:ext cx="4812979" cy="2407317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FC30D0-1142-4A4B-9D80-F8AB264335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0426" y="5548672"/>
            <a:ext cx="4464321" cy="478856"/>
          </a:xfrm>
        </p:spPr>
        <p:txBody>
          <a:bodyPr>
            <a:normAutofit/>
          </a:bodyPr>
          <a:lstStyle/>
          <a:p>
            <a:r>
              <a:rPr lang="en-US" b="0" dirty="0" err="1">
                <a:cs typeface="Calibri"/>
              </a:rPr>
              <a:t>Slika</a:t>
            </a:r>
            <a:r>
              <a:rPr lang="en-US" b="0" dirty="0">
                <a:cs typeface="Calibri"/>
              </a:rPr>
              <a:t> 18. Info </a:t>
            </a:r>
            <a:r>
              <a:rPr lang="en-US" b="0" dirty="0" err="1">
                <a:cs typeface="Calibri"/>
              </a:rPr>
              <a:t>pločica</a:t>
            </a:r>
            <a:r>
              <a:rPr lang="en-US" b="0" dirty="0">
                <a:cs typeface="Calibri"/>
              </a:rPr>
              <a:t> </a:t>
            </a:r>
            <a:r>
              <a:rPr lang="en-US" b="0" dirty="0" err="1">
                <a:cs typeface="Calibri"/>
              </a:rPr>
              <a:t>Neptuna</a:t>
            </a:r>
            <a:r>
              <a:rPr lang="en-US" b="0" dirty="0">
                <a:cs typeface="Calibri"/>
              </a:rPr>
              <a:t> </a:t>
            </a:r>
            <a:r>
              <a:rPr lang="en-US" b="0" dirty="0" err="1">
                <a:cs typeface="Calibri"/>
              </a:rPr>
              <a:t>i</a:t>
            </a:r>
            <a:r>
              <a:rPr lang="en-US" b="0" dirty="0">
                <a:cs typeface="Calibri"/>
              </a:rPr>
              <a:t> ja</a:t>
            </a:r>
            <a:endParaRPr lang="en-US" dirty="0">
              <a:cs typeface="Calibri"/>
            </a:endParaRPr>
          </a:p>
        </p:txBody>
      </p:sp>
      <p:pic>
        <p:nvPicPr>
          <p:cNvPr id="8" name="Picture 8">
            <a:extLst>
              <a:ext uri="{FF2B5EF4-FFF2-40B4-BE49-F238E27FC236}">
                <a16:creationId xmlns:a16="http://schemas.microsoft.com/office/drawing/2014/main" id="{2DFDFE8F-8E29-4CE8-A16A-D29ABE5B23CA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885215" y="1513038"/>
            <a:ext cx="1931234" cy="3943380"/>
          </a:xfrm>
        </p:spPr>
      </p:pic>
    </p:spTree>
    <p:extLst>
      <p:ext uri="{BB962C8B-B14F-4D97-AF65-F5344CB8AC3E}">
        <p14:creationId xmlns:p14="http://schemas.microsoft.com/office/powerpoint/2010/main" val="3233020003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5" descr="Diagram&#10;&#10;Description automatically generated">
            <a:extLst>
              <a:ext uri="{FF2B5EF4-FFF2-40B4-BE49-F238E27FC236}">
                <a16:creationId xmlns:a16="http://schemas.microsoft.com/office/drawing/2014/main" id="{4E945EFF-B5E9-49FC-8670-B99470BFC20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07" r="17664"/>
          <a:stretch/>
        </p:blipFill>
        <p:spPr>
          <a:xfrm rot="16200000">
            <a:off x="2663952" y="-2666999"/>
            <a:ext cx="6858000" cy="12191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9BFCA62-3DB3-4250-BA6F-8CDF182263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2827" y="1849550"/>
            <a:ext cx="100584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2000" dirty="0" err="1">
                <a:solidFill>
                  <a:srgbClr val="FFFFFF"/>
                </a:solidFill>
                <a:cs typeface="Calibri Light"/>
              </a:rPr>
              <a:t>Dobar</a:t>
            </a:r>
            <a:r>
              <a:rPr lang="en-US" sz="2000" dirty="0">
                <a:solidFill>
                  <a:srgbClr val="FFFFFF"/>
                </a:solidFill>
                <a:cs typeface="Calibri Light"/>
              </a:rPr>
              <a:t> dan </a:t>
            </a:r>
            <a:r>
              <a:rPr lang="en-US" sz="2000" dirty="0" err="1">
                <a:solidFill>
                  <a:srgbClr val="FFFFFF"/>
                </a:solidFill>
                <a:cs typeface="Calibri Light"/>
              </a:rPr>
              <a:t>dragi</a:t>
            </a:r>
            <a:r>
              <a:rPr lang="en-US" sz="2000" dirty="0">
                <a:solidFill>
                  <a:srgbClr val="FFFFFF"/>
                </a:solidFill>
                <a:cs typeface="Calibri Light"/>
              </a:rPr>
              <a:t> </a:t>
            </a:r>
            <a:r>
              <a:rPr lang="en-US" sz="2000" dirty="0" err="1">
                <a:solidFill>
                  <a:srgbClr val="FFFFFF"/>
                </a:solidFill>
                <a:cs typeface="Calibri Light"/>
              </a:rPr>
              <a:t>prijatelju</a:t>
            </a:r>
            <a:r>
              <a:rPr lang="en-US" sz="2000" dirty="0">
                <a:solidFill>
                  <a:srgbClr val="FFFFFF"/>
                </a:solidFill>
                <a:cs typeface="Calibri Light"/>
              </a:rPr>
              <a:t>!                                                                                              </a:t>
            </a:r>
            <a:br>
              <a:rPr lang="en-US" sz="2000" dirty="0">
                <a:cs typeface="Calibri Light"/>
              </a:rPr>
            </a:br>
            <a:r>
              <a:rPr lang="en-US" sz="2000" dirty="0" err="1">
                <a:solidFill>
                  <a:srgbClr val="FFFFFF"/>
                </a:solidFill>
                <a:cs typeface="Calibri Light"/>
              </a:rPr>
              <a:t>Zovem</a:t>
            </a:r>
            <a:r>
              <a:rPr lang="en-US" sz="2000" dirty="0">
                <a:solidFill>
                  <a:srgbClr val="FFFFFF"/>
                </a:solidFill>
                <a:cs typeface="Calibri Light"/>
              </a:rPr>
              <a:t> se Marisa I </a:t>
            </a:r>
            <a:r>
              <a:rPr lang="en-US" sz="2000" dirty="0" err="1">
                <a:solidFill>
                  <a:srgbClr val="FFFFFF"/>
                </a:solidFill>
                <a:cs typeface="Calibri Light"/>
              </a:rPr>
              <a:t>živim</a:t>
            </a:r>
            <a:r>
              <a:rPr lang="en-US" sz="2000" dirty="0">
                <a:solidFill>
                  <a:srgbClr val="FFFFFF"/>
                </a:solidFill>
                <a:cs typeface="Calibri Light"/>
              </a:rPr>
              <a:t> </a:t>
            </a:r>
            <a:r>
              <a:rPr lang="en-US" sz="2000" dirty="0" err="1">
                <a:solidFill>
                  <a:srgbClr val="FFFFFF"/>
                </a:solidFill>
                <a:cs typeface="Calibri Light"/>
              </a:rPr>
              <a:t>na</a:t>
            </a:r>
            <a:r>
              <a:rPr lang="en-US" sz="2000" dirty="0">
                <a:solidFill>
                  <a:srgbClr val="FFFFFF"/>
                </a:solidFill>
                <a:cs typeface="Calibri Light"/>
              </a:rPr>
              <a:t> </a:t>
            </a:r>
            <a:r>
              <a:rPr lang="en-US" sz="2000" dirty="0" err="1">
                <a:solidFill>
                  <a:srgbClr val="FFFFFF"/>
                </a:solidFill>
                <a:cs typeface="Calibri Light"/>
              </a:rPr>
              <a:t>Marsu</a:t>
            </a:r>
            <a:r>
              <a:rPr lang="en-US" sz="2000" dirty="0">
                <a:solidFill>
                  <a:srgbClr val="FFFFFF"/>
                </a:solidFill>
                <a:cs typeface="Calibri Light"/>
              </a:rPr>
              <a:t>. Kad </a:t>
            </a:r>
            <a:r>
              <a:rPr lang="en-US" sz="2000" dirty="0" err="1">
                <a:solidFill>
                  <a:srgbClr val="FFFFFF"/>
                </a:solidFill>
                <a:cs typeface="Calibri Light"/>
              </a:rPr>
              <a:t>sam</a:t>
            </a:r>
            <a:r>
              <a:rPr lang="en-US" sz="2000" dirty="0">
                <a:solidFill>
                  <a:srgbClr val="FFFFFF"/>
                </a:solidFill>
                <a:cs typeface="Calibri Light"/>
              </a:rPr>
              <a:t> se </a:t>
            </a:r>
            <a:r>
              <a:rPr lang="en-US" sz="2000" dirty="0" err="1">
                <a:solidFill>
                  <a:srgbClr val="FFFFFF"/>
                </a:solidFill>
                <a:cs typeface="Calibri Light"/>
              </a:rPr>
              <a:t>doselila</a:t>
            </a:r>
            <a:r>
              <a:rPr lang="en-US" sz="2000" dirty="0">
                <a:solidFill>
                  <a:srgbClr val="FFFFFF"/>
                </a:solidFill>
                <a:cs typeface="Calibri Light"/>
              </a:rPr>
              <a:t> </a:t>
            </a:r>
            <a:r>
              <a:rPr lang="en-US" sz="2000" dirty="0" err="1">
                <a:solidFill>
                  <a:srgbClr val="FFFFFF"/>
                </a:solidFill>
                <a:cs typeface="Calibri Light"/>
              </a:rPr>
              <a:t>na</a:t>
            </a:r>
            <a:r>
              <a:rPr lang="en-US" sz="2000" dirty="0">
                <a:solidFill>
                  <a:srgbClr val="FFFFFF"/>
                </a:solidFill>
                <a:cs typeface="Calibri Light"/>
              </a:rPr>
              <a:t> Mars </a:t>
            </a:r>
            <a:r>
              <a:rPr lang="en-US" sz="2000" dirty="0" err="1">
                <a:solidFill>
                  <a:srgbClr val="FFFFFF"/>
                </a:solidFill>
                <a:cs typeface="Calibri Light"/>
              </a:rPr>
              <a:t>morala</a:t>
            </a:r>
            <a:r>
              <a:rPr lang="en-US" sz="2000" dirty="0">
                <a:solidFill>
                  <a:srgbClr val="FFFFFF"/>
                </a:solidFill>
                <a:cs typeface="Calibri Light"/>
              </a:rPr>
              <a:t> </a:t>
            </a:r>
            <a:r>
              <a:rPr lang="en-US" sz="2000" dirty="0" err="1">
                <a:solidFill>
                  <a:srgbClr val="FFFFFF"/>
                </a:solidFill>
                <a:cs typeface="Calibri Light"/>
              </a:rPr>
              <a:t>sam</a:t>
            </a:r>
            <a:r>
              <a:rPr lang="en-US" sz="2000" dirty="0">
                <a:solidFill>
                  <a:srgbClr val="FFFFFF"/>
                </a:solidFill>
                <a:cs typeface="Calibri Light"/>
              </a:rPr>
              <a:t> se </a:t>
            </a:r>
            <a:r>
              <a:rPr lang="en-US" sz="2000" dirty="0" err="1">
                <a:solidFill>
                  <a:srgbClr val="FFFFFF"/>
                </a:solidFill>
                <a:cs typeface="Calibri Light"/>
              </a:rPr>
              <a:t>prilagoditi</a:t>
            </a:r>
            <a:r>
              <a:rPr lang="en-US" sz="2000" dirty="0">
                <a:solidFill>
                  <a:srgbClr val="FFFFFF"/>
                </a:solidFill>
                <a:cs typeface="Calibri Light"/>
              </a:rPr>
              <a:t> </a:t>
            </a:r>
            <a:r>
              <a:rPr lang="en-US" sz="2000" dirty="0" err="1">
                <a:solidFill>
                  <a:srgbClr val="FFFFFF"/>
                </a:solidFill>
                <a:cs typeface="Calibri Light"/>
              </a:rPr>
              <a:t>na</a:t>
            </a:r>
            <a:r>
              <a:rPr lang="en-US" sz="2000" dirty="0">
                <a:solidFill>
                  <a:srgbClr val="FFFFFF"/>
                </a:solidFill>
                <a:cs typeface="Calibri Light"/>
              </a:rPr>
              <a:t> </a:t>
            </a:r>
            <a:r>
              <a:rPr lang="en-US" sz="2000" dirty="0" err="1">
                <a:solidFill>
                  <a:srgbClr val="FFFFFF"/>
                </a:solidFill>
                <a:cs typeface="Calibri Light"/>
              </a:rPr>
              <a:t>nove</a:t>
            </a:r>
            <a:r>
              <a:rPr lang="en-US" sz="2000" dirty="0">
                <a:solidFill>
                  <a:srgbClr val="FFFFFF"/>
                </a:solidFill>
                <a:cs typeface="Calibri Light"/>
              </a:rPr>
              <a:t> </a:t>
            </a:r>
            <a:r>
              <a:rPr lang="en-US" sz="2000" dirty="0" err="1">
                <a:solidFill>
                  <a:srgbClr val="FFFFFF"/>
                </a:solidFill>
                <a:cs typeface="Calibri Light"/>
              </a:rPr>
              <a:t>životne</a:t>
            </a:r>
            <a:r>
              <a:rPr lang="en-US" sz="2000" dirty="0">
                <a:solidFill>
                  <a:srgbClr val="FFFFFF"/>
                </a:solidFill>
                <a:cs typeface="Calibri Light"/>
              </a:rPr>
              <a:t> </a:t>
            </a:r>
            <a:r>
              <a:rPr lang="en-US" sz="2000" dirty="0" err="1">
                <a:solidFill>
                  <a:srgbClr val="FFFFFF"/>
                </a:solidFill>
                <a:cs typeface="Calibri Light"/>
              </a:rPr>
              <a:t>uvjete</a:t>
            </a:r>
            <a:r>
              <a:rPr lang="en-US" sz="2000" dirty="0">
                <a:solidFill>
                  <a:srgbClr val="FFFFFF"/>
                </a:solidFill>
                <a:cs typeface="Calibri Light"/>
              </a:rPr>
              <a:t>. Tu je </a:t>
            </a:r>
            <a:r>
              <a:rPr lang="en-US" sz="2000" dirty="0" err="1">
                <a:solidFill>
                  <a:srgbClr val="FFFFFF"/>
                </a:solidFill>
                <a:cs typeface="Calibri Light"/>
              </a:rPr>
              <a:t>jako</a:t>
            </a:r>
            <a:r>
              <a:rPr lang="en-US" sz="2000" dirty="0">
                <a:solidFill>
                  <a:srgbClr val="FFFFFF"/>
                </a:solidFill>
                <a:cs typeface="Calibri Light"/>
              </a:rPr>
              <a:t> </a:t>
            </a:r>
            <a:r>
              <a:rPr lang="en-US" sz="2000" dirty="0" err="1">
                <a:solidFill>
                  <a:srgbClr val="FFFFFF"/>
                </a:solidFill>
                <a:cs typeface="Calibri Light"/>
              </a:rPr>
              <a:t>rijetka</a:t>
            </a:r>
            <a:r>
              <a:rPr lang="en-US" sz="2000" dirty="0">
                <a:solidFill>
                  <a:srgbClr val="FFFFFF"/>
                </a:solidFill>
                <a:cs typeface="Calibri Light"/>
              </a:rPr>
              <a:t> </a:t>
            </a:r>
            <a:r>
              <a:rPr lang="en-US" sz="2000" dirty="0" err="1">
                <a:solidFill>
                  <a:srgbClr val="FFFFFF"/>
                </a:solidFill>
                <a:cs typeface="Calibri Light"/>
              </a:rPr>
              <a:t>atmosfera</a:t>
            </a:r>
            <a:r>
              <a:rPr lang="en-US" sz="2000" dirty="0">
                <a:solidFill>
                  <a:srgbClr val="FFFFFF"/>
                </a:solidFill>
                <a:cs typeface="Calibri Light"/>
              </a:rPr>
              <a:t>. </a:t>
            </a:r>
            <a:r>
              <a:rPr lang="en-US" sz="2000" dirty="0" err="1">
                <a:solidFill>
                  <a:srgbClr val="FFFFFF"/>
                </a:solidFill>
                <a:cs typeface="Calibri Light"/>
              </a:rPr>
              <a:t>Zbog</a:t>
            </a:r>
            <a:r>
              <a:rPr lang="en-US" sz="2000" dirty="0">
                <a:solidFill>
                  <a:srgbClr val="FFFFFF"/>
                </a:solidFill>
                <a:cs typeface="Calibri Light"/>
              </a:rPr>
              <a:t> </a:t>
            </a:r>
            <a:r>
              <a:rPr lang="en-US" sz="2000" dirty="0" err="1">
                <a:solidFill>
                  <a:srgbClr val="FFFFFF"/>
                </a:solidFill>
                <a:cs typeface="Calibri Light"/>
              </a:rPr>
              <a:t>nulte</a:t>
            </a:r>
            <a:r>
              <a:rPr lang="en-US" sz="2000" dirty="0">
                <a:solidFill>
                  <a:srgbClr val="FFFFFF"/>
                </a:solidFill>
                <a:cs typeface="Calibri Light"/>
              </a:rPr>
              <a:t> </a:t>
            </a:r>
            <a:r>
              <a:rPr lang="en-US" sz="2000" dirty="0" err="1">
                <a:solidFill>
                  <a:srgbClr val="FFFFFF"/>
                </a:solidFill>
                <a:cs typeface="Calibri Light"/>
              </a:rPr>
              <a:t>gravitacije</a:t>
            </a:r>
            <a:r>
              <a:rPr lang="en-US" sz="2000" dirty="0">
                <a:solidFill>
                  <a:srgbClr val="FFFFFF"/>
                </a:solidFill>
                <a:cs typeface="Calibri Light"/>
              </a:rPr>
              <a:t>, </a:t>
            </a:r>
            <a:r>
              <a:rPr lang="en-US" sz="2000" dirty="0" err="1">
                <a:solidFill>
                  <a:srgbClr val="FFFFFF"/>
                </a:solidFill>
                <a:cs typeface="Calibri Light"/>
              </a:rPr>
              <a:t>manje</a:t>
            </a:r>
            <a:r>
              <a:rPr lang="en-US" sz="2000" dirty="0">
                <a:solidFill>
                  <a:srgbClr val="FFFFFF"/>
                </a:solidFill>
                <a:cs typeface="Calibri Light"/>
              </a:rPr>
              <a:t> </a:t>
            </a:r>
            <a:r>
              <a:rPr lang="en-US" sz="2000" dirty="0" err="1">
                <a:solidFill>
                  <a:srgbClr val="FFFFFF"/>
                </a:solidFill>
                <a:cs typeface="Calibri Light"/>
              </a:rPr>
              <a:t>kisika</a:t>
            </a:r>
            <a:r>
              <a:rPr lang="en-US" sz="2000" dirty="0">
                <a:solidFill>
                  <a:srgbClr val="FFFFFF"/>
                </a:solidFill>
                <a:cs typeface="Calibri Light"/>
              </a:rPr>
              <a:t> </a:t>
            </a:r>
            <a:r>
              <a:rPr lang="en-US" sz="2000" dirty="0" err="1">
                <a:solidFill>
                  <a:srgbClr val="FFFFFF"/>
                </a:solidFill>
                <a:cs typeface="Calibri Light"/>
              </a:rPr>
              <a:t>i</a:t>
            </a:r>
            <a:r>
              <a:rPr lang="en-US" sz="2000" dirty="0">
                <a:solidFill>
                  <a:srgbClr val="FFFFFF"/>
                </a:solidFill>
                <a:cs typeface="Calibri Light"/>
              </a:rPr>
              <a:t> </a:t>
            </a:r>
            <a:r>
              <a:rPr lang="en-US" sz="2000" dirty="0" err="1">
                <a:solidFill>
                  <a:srgbClr val="FFFFFF"/>
                </a:solidFill>
                <a:cs typeface="Calibri Light"/>
              </a:rPr>
              <a:t>štetne</a:t>
            </a:r>
            <a:r>
              <a:rPr lang="en-US" sz="2000" dirty="0">
                <a:solidFill>
                  <a:srgbClr val="FFFFFF"/>
                </a:solidFill>
                <a:cs typeface="Calibri Light"/>
              </a:rPr>
              <a:t> </a:t>
            </a:r>
            <a:r>
              <a:rPr lang="en-US" sz="2000" dirty="0" err="1">
                <a:solidFill>
                  <a:srgbClr val="FFFFFF"/>
                </a:solidFill>
                <a:cs typeface="Calibri Light"/>
              </a:rPr>
              <a:t>radijacije</a:t>
            </a:r>
            <a:r>
              <a:rPr lang="en-US" sz="2000" dirty="0">
                <a:solidFill>
                  <a:srgbClr val="FFFFFF"/>
                </a:solidFill>
                <a:cs typeface="Calibri Light"/>
              </a:rPr>
              <a:t> </a:t>
            </a:r>
            <a:r>
              <a:rPr lang="en-US" sz="2000" dirty="0" err="1">
                <a:solidFill>
                  <a:srgbClr val="FFFFFF"/>
                </a:solidFill>
                <a:cs typeface="Calibri Light"/>
              </a:rPr>
              <a:t>i</a:t>
            </a:r>
            <a:r>
              <a:rPr lang="en-US" sz="2000" dirty="0">
                <a:solidFill>
                  <a:srgbClr val="FFFFFF"/>
                </a:solidFill>
                <a:cs typeface="Calibri Light"/>
              </a:rPr>
              <a:t> </a:t>
            </a:r>
            <a:r>
              <a:rPr lang="en-US" sz="2000" dirty="0" err="1">
                <a:solidFill>
                  <a:srgbClr val="FFFFFF"/>
                </a:solidFill>
                <a:cs typeface="Calibri Light"/>
              </a:rPr>
              <a:t>vrlo</a:t>
            </a:r>
            <a:r>
              <a:rPr lang="en-US" sz="2000" dirty="0">
                <a:solidFill>
                  <a:srgbClr val="FFFFFF"/>
                </a:solidFill>
                <a:cs typeface="Calibri Light"/>
              </a:rPr>
              <a:t> </a:t>
            </a:r>
            <a:r>
              <a:rPr lang="en-US" sz="2000" dirty="0" err="1">
                <a:solidFill>
                  <a:srgbClr val="FFFFFF"/>
                </a:solidFill>
                <a:cs typeface="Calibri Light"/>
              </a:rPr>
              <a:t>niske</a:t>
            </a:r>
            <a:r>
              <a:rPr lang="en-US" sz="2000" dirty="0">
                <a:solidFill>
                  <a:srgbClr val="FFFFFF"/>
                </a:solidFill>
                <a:cs typeface="Calibri Light"/>
              </a:rPr>
              <a:t> temperature ( -90 do –5</a:t>
            </a:r>
            <a:r>
              <a:rPr lang="en-US" sz="2000" baseline="30000" dirty="0">
                <a:solidFill>
                  <a:srgbClr val="FFFFFF"/>
                </a:solidFill>
                <a:cs typeface="Calibri Light"/>
              </a:rPr>
              <a:t>0</a:t>
            </a:r>
            <a:r>
              <a:rPr lang="en-US" sz="2000" dirty="0">
                <a:solidFill>
                  <a:srgbClr val="FFFFFF"/>
                </a:solidFill>
                <a:cs typeface="Calibri Light"/>
              </a:rPr>
              <a:t>C) </a:t>
            </a:r>
            <a:r>
              <a:rPr lang="en-US" sz="2000" dirty="0" err="1">
                <a:solidFill>
                  <a:srgbClr val="FFFFFF"/>
                </a:solidFill>
                <a:cs typeface="Calibri Light"/>
              </a:rPr>
              <a:t>morala</a:t>
            </a:r>
            <a:r>
              <a:rPr lang="en-US" sz="2000" dirty="0">
                <a:solidFill>
                  <a:srgbClr val="FFFFFF"/>
                </a:solidFill>
                <a:cs typeface="Calibri Light"/>
              </a:rPr>
              <a:t> </a:t>
            </a:r>
            <a:r>
              <a:rPr lang="en-US" sz="2000" dirty="0" err="1">
                <a:solidFill>
                  <a:srgbClr val="FFFFFF"/>
                </a:solidFill>
                <a:cs typeface="Calibri Light"/>
              </a:rPr>
              <a:t>sam</a:t>
            </a:r>
            <a:r>
              <a:rPr lang="en-US" sz="2000" dirty="0">
                <a:solidFill>
                  <a:srgbClr val="FFFFFF"/>
                </a:solidFill>
                <a:cs typeface="Calibri Light"/>
              </a:rPr>
              <a:t> </a:t>
            </a:r>
            <a:r>
              <a:rPr lang="en-US" sz="2000" dirty="0" err="1">
                <a:solidFill>
                  <a:srgbClr val="FFFFFF"/>
                </a:solidFill>
                <a:cs typeface="Calibri Light"/>
              </a:rPr>
              <a:t>nositi</a:t>
            </a:r>
            <a:r>
              <a:rPr lang="en-US" sz="2000" dirty="0">
                <a:solidFill>
                  <a:srgbClr val="FFFFFF"/>
                </a:solidFill>
                <a:cs typeface="Calibri Light"/>
              </a:rPr>
              <a:t> </a:t>
            </a:r>
            <a:r>
              <a:rPr lang="en-US" sz="2000" dirty="0" err="1">
                <a:solidFill>
                  <a:srgbClr val="FFFFFF"/>
                </a:solidFill>
                <a:cs typeface="Calibri Light"/>
              </a:rPr>
              <a:t>debeli</a:t>
            </a:r>
            <a:r>
              <a:rPr lang="en-US" sz="2000" dirty="0">
                <a:solidFill>
                  <a:srgbClr val="FFFFFF"/>
                </a:solidFill>
                <a:cs typeface="Calibri Light"/>
              </a:rPr>
              <a:t> </a:t>
            </a:r>
            <a:r>
              <a:rPr lang="en-US" sz="2000" dirty="0" err="1">
                <a:solidFill>
                  <a:srgbClr val="FFFFFF"/>
                </a:solidFill>
                <a:cs typeface="Calibri Light"/>
              </a:rPr>
              <a:t>kostim</a:t>
            </a:r>
            <a:r>
              <a:rPr lang="en-US" sz="2000" dirty="0">
                <a:solidFill>
                  <a:srgbClr val="FFFFFF"/>
                </a:solidFill>
                <a:cs typeface="Calibri Light"/>
              </a:rPr>
              <a:t> </a:t>
            </a:r>
            <a:r>
              <a:rPr lang="en-US" sz="2000" dirty="0" err="1">
                <a:solidFill>
                  <a:srgbClr val="FFFFFF"/>
                </a:solidFill>
                <a:cs typeface="Calibri Light"/>
              </a:rPr>
              <a:t>i</a:t>
            </a:r>
            <a:r>
              <a:rPr lang="en-US" sz="2000" dirty="0">
                <a:solidFill>
                  <a:srgbClr val="FFFFFF"/>
                </a:solidFill>
                <a:cs typeface="Calibri Light"/>
              </a:rPr>
              <a:t> </a:t>
            </a:r>
            <a:r>
              <a:rPr lang="en-US" sz="2000" dirty="0" err="1">
                <a:solidFill>
                  <a:srgbClr val="FFFFFF"/>
                </a:solidFill>
                <a:cs typeface="Calibri Light"/>
              </a:rPr>
              <a:t>boce</a:t>
            </a:r>
            <a:r>
              <a:rPr lang="en-US" sz="2000" dirty="0">
                <a:solidFill>
                  <a:srgbClr val="FFFFFF"/>
                </a:solidFill>
                <a:cs typeface="Calibri Light"/>
              </a:rPr>
              <a:t> s </a:t>
            </a:r>
            <a:r>
              <a:rPr lang="en-US" sz="2000" dirty="0" err="1">
                <a:solidFill>
                  <a:srgbClr val="FFFFFF"/>
                </a:solidFill>
                <a:cs typeface="Calibri Light"/>
              </a:rPr>
              <a:t>kisikom</a:t>
            </a:r>
            <a:r>
              <a:rPr lang="en-US" sz="2000" dirty="0">
                <a:solidFill>
                  <a:srgbClr val="FFFFFF"/>
                </a:solidFill>
                <a:cs typeface="Calibri Light"/>
              </a:rPr>
              <a:t>. Samo </a:t>
            </a:r>
            <a:r>
              <a:rPr lang="en-US" sz="2000" dirty="0" err="1">
                <a:solidFill>
                  <a:srgbClr val="FFFFFF"/>
                </a:solidFill>
                <a:cs typeface="Calibri Light"/>
              </a:rPr>
              <a:t>tako</a:t>
            </a:r>
            <a:r>
              <a:rPr lang="en-US" sz="2000" dirty="0">
                <a:solidFill>
                  <a:srgbClr val="FFFFFF"/>
                </a:solidFill>
                <a:cs typeface="Calibri Light"/>
              </a:rPr>
              <a:t> </a:t>
            </a:r>
            <a:r>
              <a:rPr lang="en-US" sz="2000" dirty="0" err="1">
                <a:solidFill>
                  <a:srgbClr val="FFFFFF"/>
                </a:solidFill>
                <a:cs typeface="Calibri Light"/>
              </a:rPr>
              <a:t>sam</a:t>
            </a:r>
            <a:r>
              <a:rPr lang="en-US" sz="2000" dirty="0">
                <a:solidFill>
                  <a:srgbClr val="FFFFFF"/>
                </a:solidFill>
                <a:cs typeface="Calibri Light"/>
              </a:rPr>
              <a:t> </a:t>
            </a:r>
            <a:r>
              <a:rPr lang="en-US" sz="2000" dirty="0" err="1">
                <a:solidFill>
                  <a:srgbClr val="FFFFFF"/>
                </a:solidFill>
                <a:cs typeface="Calibri Light"/>
              </a:rPr>
              <a:t>mogla</a:t>
            </a:r>
            <a:r>
              <a:rPr lang="en-US" sz="2000" dirty="0">
                <a:solidFill>
                  <a:srgbClr val="FFFFFF"/>
                </a:solidFill>
                <a:cs typeface="Calibri Light"/>
              </a:rPr>
              <a:t> </a:t>
            </a:r>
            <a:r>
              <a:rPr lang="en-US" sz="2000" dirty="0" err="1">
                <a:solidFill>
                  <a:srgbClr val="FFFFFF"/>
                </a:solidFill>
                <a:cs typeface="Calibri Light"/>
              </a:rPr>
              <a:t>lakše</a:t>
            </a:r>
            <a:r>
              <a:rPr lang="en-US" sz="2000" dirty="0">
                <a:solidFill>
                  <a:srgbClr val="FFFFFF"/>
                </a:solidFill>
                <a:cs typeface="Calibri Light"/>
              </a:rPr>
              <a:t> </a:t>
            </a:r>
            <a:r>
              <a:rPr lang="en-US" sz="2000" dirty="0" err="1">
                <a:solidFill>
                  <a:srgbClr val="FFFFFF"/>
                </a:solidFill>
                <a:cs typeface="Calibri Light"/>
              </a:rPr>
              <a:t>disati</a:t>
            </a:r>
            <a:r>
              <a:rPr lang="en-US" sz="2000" dirty="0">
                <a:solidFill>
                  <a:srgbClr val="FFFFFF"/>
                </a:solidFill>
                <a:cs typeface="Calibri Light"/>
              </a:rPr>
              <a:t>. To </a:t>
            </a:r>
            <a:r>
              <a:rPr lang="en-US" sz="2000" dirty="0" err="1">
                <a:solidFill>
                  <a:srgbClr val="FFFFFF"/>
                </a:solidFill>
                <a:cs typeface="Calibri Light"/>
              </a:rPr>
              <a:t>su</a:t>
            </a:r>
            <a:r>
              <a:rPr lang="en-US" sz="2000" dirty="0">
                <a:solidFill>
                  <a:srgbClr val="FFFFFF"/>
                </a:solidFill>
                <a:cs typeface="Calibri Light"/>
              </a:rPr>
              <a:t> </a:t>
            </a:r>
            <a:r>
              <a:rPr lang="en-US" sz="2000" dirty="0" err="1">
                <a:solidFill>
                  <a:srgbClr val="FFFFFF"/>
                </a:solidFill>
                <a:cs typeface="Calibri Light"/>
              </a:rPr>
              <a:t>staklene</a:t>
            </a:r>
            <a:r>
              <a:rPr lang="en-US" sz="2000" dirty="0">
                <a:solidFill>
                  <a:srgbClr val="FFFFFF"/>
                </a:solidFill>
                <a:cs typeface="Calibri Light"/>
              </a:rPr>
              <a:t> </a:t>
            </a:r>
            <a:r>
              <a:rPr lang="en-US" sz="2000" dirty="0" err="1">
                <a:solidFill>
                  <a:srgbClr val="FFFFFF"/>
                </a:solidFill>
                <a:cs typeface="Calibri Light"/>
              </a:rPr>
              <a:t>maske</a:t>
            </a:r>
            <a:r>
              <a:rPr lang="en-US" sz="2000" dirty="0">
                <a:solidFill>
                  <a:srgbClr val="FFFFFF"/>
                </a:solidFill>
                <a:cs typeface="Calibri Light"/>
              </a:rPr>
              <a:t> </a:t>
            </a:r>
            <a:r>
              <a:rPr lang="en-US" sz="2000" dirty="0" err="1">
                <a:solidFill>
                  <a:srgbClr val="FFFFFF"/>
                </a:solidFill>
                <a:cs typeface="Calibri Light"/>
              </a:rPr>
              <a:t>nalik</a:t>
            </a:r>
            <a:r>
              <a:rPr lang="en-US" sz="2000" dirty="0">
                <a:solidFill>
                  <a:srgbClr val="FFFFFF"/>
                </a:solidFill>
                <a:cs typeface="Calibri Light"/>
              </a:rPr>
              <a:t> </a:t>
            </a:r>
            <a:r>
              <a:rPr lang="en-US" sz="2000" dirty="0" err="1">
                <a:solidFill>
                  <a:srgbClr val="FFFFFF"/>
                </a:solidFill>
                <a:cs typeface="Calibri Light"/>
              </a:rPr>
              <a:t>akvariju</a:t>
            </a:r>
            <a:r>
              <a:rPr lang="en-US" sz="2000" dirty="0">
                <a:solidFill>
                  <a:srgbClr val="FFFFFF"/>
                </a:solidFill>
                <a:cs typeface="Calibri Light"/>
              </a:rPr>
              <a:t>. Kad </a:t>
            </a:r>
            <a:r>
              <a:rPr lang="en-US" sz="2000" dirty="0" err="1">
                <a:solidFill>
                  <a:srgbClr val="FFFFFF"/>
                </a:solidFill>
                <a:cs typeface="Calibri Light"/>
              </a:rPr>
              <a:t>sam</a:t>
            </a:r>
            <a:r>
              <a:rPr lang="en-US" sz="2000" dirty="0">
                <a:solidFill>
                  <a:srgbClr val="FFFFFF"/>
                </a:solidFill>
                <a:cs typeface="Calibri Light"/>
              </a:rPr>
              <a:t> </a:t>
            </a:r>
            <a:r>
              <a:rPr lang="en-US" sz="2000" dirty="0" err="1">
                <a:solidFill>
                  <a:srgbClr val="FFFFFF"/>
                </a:solidFill>
                <a:cs typeface="Calibri Light"/>
              </a:rPr>
              <a:t>došla</a:t>
            </a:r>
            <a:r>
              <a:rPr lang="en-US" sz="2000" dirty="0">
                <a:solidFill>
                  <a:srgbClr val="FFFFFF"/>
                </a:solidFill>
                <a:cs typeface="Calibri Light"/>
              </a:rPr>
              <a:t> </a:t>
            </a:r>
            <a:r>
              <a:rPr lang="en-US" sz="2000" dirty="0" err="1">
                <a:solidFill>
                  <a:srgbClr val="FFFFFF"/>
                </a:solidFill>
                <a:cs typeface="Calibri Light"/>
              </a:rPr>
              <a:t>na</a:t>
            </a:r>
            <a:r>
              <a:rPr lang="en-US" sz="2000" dirty="0">
                <a:solidFill>
                  <a:srgbClr val="FFFFFF"/>
                </a:solidFill>
                <a:cs typeface="Calibri Light"/>
              </a:rPr>
              <a:t> Mars, a </a:t>
            </a:r>
            <a:r>
              <a:rPr lang="en-US" sz="2000" dirty="0" err="1">
                <a:solidFill>
                  <a:srgbClr val="FFFFFF"/>
                </a:solidFill>
                <a:cs typeface="Calibri Light"/>
              </a:rPr>
              <a:t>oko</a:t>
            </a:r>
            <a:r>
              <a:rPr lang="en-US" sz="2000" dirty="0">
                <a:solidFill>
                  <a:srgbClr val="FFFFFF"/>
                </a:solidFill>
                <a:cs typeface="Calibri Light"/>
              </a:rPr>
              <a:t> </a:t>
            </a:r>
            <a:r>
              <a:rPr lang="en-US" sz="2000" dirty="0" err="1">
                <a:solidFill>
                  <a:srgbClr val="FFFFFF"/>
                </a:solidFill>
                <a:cs typeface="Calibri Light"/>
              </a:rPr>
              <a:t>mene</a:t>
            </a:r>
            <a:r>
              <a:rPr lang="en-US" sz="2000" dirty="0">
                <a:solidFill>
                  <a:srgbClr val="FFFFFF"/>
                </a:solidFill>
                <a:cs typeface="Calibri Light"/>
              </a:rPr>
              <a:t> same </a:t>
            </a:r>
            <a:r>
              <a:rPr lang="en-US" sz="2000" dirty="0" err="1">
                <a:solidFill>
                  <a:srgbClr val="FFFFFF"/>
                </a:solidFill>
                <a:cs typeface="Calibri Light"/>
              </a:rPr>
              <a:t>stijene</a:t>
            </a:r>
            <a:r>
              <a:rPr lang="en-US" sz="2000" dirty="0">
                <a:solidFill>
                  <a:srgbClr val="FFFFFF"/>
                </a:solidFill>
                <a:cs typeface="Calibri Light"/>
              </a:rPr>
              <a:t> </a:t>
            </a:r>
            <a:r>
              <a:rPr lang="en-US" sz="2000" dirty="0" err="1">
                <a:solidFill>
                  <a:srgbClr val="FFFFFF"/>
                </a:solidFill>
                <a:cs typeface="Calibri Light"/>
              </a:rPr>
              <a:t>i</a:t>
            </a:r>
            <a:r>
              <a:rPr lang="en-US" sz="2000" dirty="0">
                <a:solidFill>
                  <a:srgbClr val="FFFFFF"/>
                </a:solidFill>
                <a:cs typeface="Calibri Light"/>
              </a:rPr>
              <a:t> </a:t>
            </a:r>
            <a:r>
              <a:rPr lang="en-US" sz="2000" dirty="0" err="1">
                <a:solidFill>
                  <a:srgbClr val="FFFFFF"/>
                </a:solidFill>
                <a:cs typeface="Calibri Light"/>
              </a:rPr>
              <a:t>malo</a:t>
            </a:r>
            <a:r>
              <a:rPr lang="en-US" sz="2000" dirty="0">
                <a:solidFill>
                  <a:srgbClr val="FFFFFF"/>
                </a:solidFill>
                <a:cs typeface="Calibri Light"/>
              </a:rPr>
              <a:t> </a:t>
            </a:r>
            <a:r>
              <a:rPr lang="en-US" sz="2000" dirty="0" err="1">
                <a:solidFill>
                  <a:srgbClr val="FFFFFF"/>
                </a:solidFill>
                <a:cs typeface="Calibri Light"/>
              </a:rPr>
              <a:t>crvene</a:t>
            </a:r>
            <a:r>
              <a:rPr lang="en-US" sz="2000" dirty="0">
                <a:solidFill>
                  <a:srgbClr val="FFFFFF"/>
                </a:solidFill>
                <a:cs typeface="Calibri Light"/>
              </a:rPr>
              <a:t> </a:t>
            </a:r>
            <a:r>
              <a:rPr lang="en-US" sz="2000" dirty="0" err="1">
                <a:solidFill>
                  <a:srgbClr val="FFFFFF"/>
                </a:solidFill>
                <a:cs typeface="Calibri Light"/>
              </a:rPr>
              <a:t>zemlje</a:t>
            </a:r>
            <a:r>
              <a:rPr lang="en-US" sz="2000" dirty="0">
                <a:solidFill>
                  <a:srgbClr val="FFFFFF"/>
                </a:solidFill>
                <a:cs typeface="Calibri Light"/>
              </a:rPr>
              <a:t>. Bilo je </a:t>
            </a:r>
            <a:r>
              <a:rPr lang="en-US" sz="2000" dirty="0" err="1">
                <a:solidFill>
                  <a:srgbClr val="FFFFFF"/>
                </a:solidFill>
                <a:cs typeface="Calibri Light"/>
              </a:rPr>
              <a:t>puno</a:t>
            </a:r>
            <a:r>
              <a:rPr lang="en-US" sz="2000" dirty="0">
                <a:solidFill>
                  <a:srgbClr val="FFFFFF"/>
                </a:solidFill>
                <a:cs typeface="Calibri Light"/>
              </a:rPr>
              <a:t> </a:t>
            </a:r>
            <a:r>
              <a:rPr lang="en-US" sz="2000" dirty="0" err="1">
                <a:solidFill>
                  <a:srgbClr val="FFFFFF"/>
                </a:solidFill>
                <a:cs typeface="Calibri Light"/>
              </a:rPr>
              <a:t>vode</a:t>
            </a:r>
            <a:r>
              <a:rPr lang="en-US" sz="2000" dirty="0">
                <a:solidFill>
                  <a:srgbClr val="FFFFFF"/>
                </a:solidFill>
                <a:cs typeface="Calibri Light"/>
              </a:rPr>
              <a:t>, </a:t>
            </a:r>
            <a:r>
              <a:rPr lang="en-US" sz="2000" dirty="0" err="1">
                <a:solidFill>
                  <a:srgbClr val="FFFFFF"/>
                </a:solidFill>
                <a:cs typeface="Calibri Light"/>
              </a:rPr>
              <a:t>tako</a:t>
            </a:r>
            <a:r>
              <a:rPr lang="en-US" sz="2000" dirty="0">
                <a:solidFill>
                  <a:srgbClr val="FFFFFF"/>
                </a:solidFill>
                <a:cs typeface="Calibri Light"/>
              </a:rPr>
              <a:t> da </a:t>
            </a:r>
            <a:r>
              <a:rPr lang="en-US" sz="2000" dirty="0" err="1">
                <a:solidFill>
                  <a:srgbClr val="FFFFFF"/>
                </a:solidFill>
                <a:cs typeface="Calibri Light"/>
              </a:rPr>
              <a:t>sam</a:t>
            </a:r>
            <a:r>
              <a:rPr lang="en-US" sz="2000" dirty="0">
                <a:solidFill>
                  <a:srgbClr val="FFFFFF"/>
                </a:solidFill>
                <a:cs typeface="Calibri Light"/>
              </a:rPr>
              <a:t> </a:t>
            </a:r>
            <a:r>
              <a:rPr lang="en-US" sz="2000" dirty="0" err="1">
                <a:solidFill>
                  <a:srgbClr val="FFFFFF"/>
                </a:solidFill>
                <a:cs typeface="Calibri Light"/>
              </a:rPr>
              <a:t>si</a:t>
            </a:r>
            <a:r>
              <a:rPr lang="en-US" sz="2000" dirty="0">
                <a:solidFill>
                  <a:srgbClr val="FFFFFF"/>
                </a:solidFill>
                <a:cs typeface="Calibri Light"/>
              </a:rPr>
              <a:t> </a:t>
            </a:r>
            <a:r>
              <a:rPr lang="en-US" sz="2000" dirty="0" err="1">
                <a:solidFill>
                  <a:srgbClr val="FFFFFF"/>
                </a:solidFill>
                <a:cs typeface="Calibri Light"/>
              </a:rPr>
              <a:t>napravila</a:t>
            </a:r>
            <a:r>
              <a:rPr lang="en-US" sz="2000" dirty="0">
                <a:solidFill>
                  <a:srgbClr val="FFFFFF"/>
                </a:solidFill>
                <a:cs typeface="Calibri Light"/>
              </a:rPr>
              <a:t> </a:t>
            </a:r>
            <a:r>
              <a:rPr lang="en-US" sz="2000" dirty="0" err="1">
                <a:solidFill>
                  <a:srgbClr val="FFFFFF"/>
                </a:solidFill>
                <a:cs typeface="Calibri Light"/>
              </a:rPr>
              <a:t>mali</a:t>
            </a:r>
            <a:r>
              <a:rPr lang="en-US" sz="2000" dirty="0">
                <a:solidFill>
                  <a:srgbClr val="FFFFFF"/>
                </a:solidFill>
                <a:cs typeface="Calibri Light"/>
              </a:rPr>
              <a:t> </a:t>
            </a:r>
            <a:r>
              <a:rPr lang="en-US" sz="2000" dirty="0" err="1">
                <a:solidFill>
                  <a:srgbClr val="FFFFFF"/>
                </a:solidFill>
                <a:cs typeface="Calibri Light"/>
              </a:rPr>
              <a:t>vrt</a:t>
            </a:r>
            <a:r>
              <a:rPr lang="en-US" sz="2000" dirty="0">
                <a:solidFill>
                  <a:srgbClr val="FFFFFF"/>
                </a:solidFill>
                <a:cs typeface="Calibri Light"/>
              </a:rPr>
              <a:t>. Od </a:t>
            </a:r>
            <a:r>
              <a:rPr lang="en-US" sz="2000" dirty="0" err="1">
                <a:solidFill>
                  <a:srgbClr val="FFFFFF"/>
                </a:solidFill>
                <a:cs typeface="Calibri Light"/>
              </a:rPr>
              <a:t>dostupnog</a:t>
            </a:r>
            <a:r>
              <a:rPr lang="en-US" sz="2000" dirty="0">
                <a:solidFill>
                  <a:srgbClr val="FFFFFF"/>
                </a:solidFill>
                <a:cs typeface="Calibri Light"/>
              </a:rPr>
              <a:t> </a:t>
            </a:r>
            <a:r>
              <a:rPr lang="en-US" sz="2000" dirty="0" err="1">
                <a:solidFill>
                  <a:srgbClr val="FFFFFF"/>
                </a:solidFill>
                <a:cs typeface="Calibri Light"/>
              </a:rPr>
              <a:t>materijala</a:t>
            </a:r>
            <a:r>
              <a:rPr lang="en-US" sz="2000" dirty="0">
                <a:solidFill>
                  <a:srgbClr val="FFFFFF"/>
                </a:solidFill>
                <a:cs typeface="Calibri Light"/>
              </a:rPr>
              <a:t> </a:t>
            </a:r>
            <a:r>
              <a:rPr lang="en-US" sz="2000" dirty="0" err="1">
                <a:solidFill>
                  <a:srgbClr val="FFFFFF"/>
                </a:solidFill>
                <a:cs typeface="Calibri Light"/>
              </a:rPr>
              <a:t>izgradila</a:t>
            </a:r>
            <a:r>
              <a:rPr lang="en-US" sz="2000" dirty="0">
                <a:solidFill>
                  <a:srgbClr val="FFFFFF"/>
                </a:solidFill>
                <a:cs typeface="Calibri Light"/>
              </a:rPr>
              <a:t> </a:t>
            </a:r>
            <a:r>
              <a:rPr lang="en-US" sz="2000" dirty="0" err="1">
                <a:solidFill>
                  <a:srgbClr val="FFFFFF"/>
                </a:solidFill>
                <a:cs typeface="Calibri Light"/>
              </a:rPr>
              <a:t>sam</a:t>
            </a:r>
            <a:r>
              <a:rPr lang="en-US" sz="2000" dirty="0">
                <a:solidFill>
                  <a:srgbClr val="FFFFFF"/>
                </a:solidFill>
                <a:cs typeface="Calibri Light"/>
              </a:rPr>
              <a:t> </a:t>
            </a:r>
            <a:r>
              <a:rPr lang="en-US" sz="2000" dirty="0" err="1">
                <a:solidFill>
                  <a:srgbClr val="FFFFFF"/>
                </a:solidFill>
                <a:cs typeface="Calibri Light"/>
              </a:rPr>
              <a:t>podzemnu</a:t>
            </a:r>
            <a:r>
              <a:rPr lang="en-US" sz="2000" dirty="0">
                <a:solidFill>
                  <a:srgbClr val="FFFFFF"/>
                </a:solidFill>
                <a:cs typeface="Calibri Light"/>
              </a:rPr>
              <a:t> </a:t>
            </a:r>
            <a:r>
              <a:rPr lang="en-US" sz="2000" dirty="0" err="1">
                <a:solidFill>
                  <a:srgbClr val="FFFFFF"/>
                </a:solidFill>
                <a:cs typeface="Calibri Light"/>
              </a:rPr>
              <a:t>nastambu</a:t>
            </a:r>
            <a:r>
              <a:rPr lang="en-US" sz="2000" dirty="0">
                <a:solidFill>
                  <a:srgbClr val="FFFFFF"/>
                </a:solidFill>
                <a:cs typeface="Calibri Light"/>
              </a:rPr>
              <a:t> u </a:t>
            </a:r>
            <a:r>
              <a:rPr lang="en-US" sz="2000" dirty="0" err="1">
                <a:solidFill>
                  <a:srgbClr val="FFFFFF"/>
                </a:solidFill>
                <a:cs typeface="Calibri Light"/>
              </a:rPr>
              <a:t>kojoj</a:t>
            </a:r>
            <a:r>
              <a:rPr lang="en-US" sz="2000" dirty="0">
                <a:solidFill>
                  <a:srgbClr val="FFFFFF"/>
                </a:solidFill>
                <a:cs typeface="Calibri Light"/>
              </a:rPr>
              <a:t> </a:t>
            </a:r>
            <a:r>
              <a:rPr lang="en-US" sz="2000" dirty="0" err="1">
                <a:solidFill>
                  <a:srgbClr val="FFFFFF"/>
                </a:solidFill>
                <a:cs typeface="Calibri Light"/>
              </a:rPr>
              <a:t>sam</a:t>
            </a:r>
            <a:r>
              <a:rPr lang="en-US" sz="2000" dirty="0">
                <a:solidFill>
                  <a:srgbClr val="FFFFFF"/>
                </a:solidFill>
                <a:cs typeface="Calibri Light"/>
              </a:rPr>
              <a:t> </a:t>
            </a:r>
            <a:r>
              <a:rPr lang="en-US" sz="2000" dirty="0" err="1">
                <a:solidFill>
                  <a:srgbClr val="FFFFFF"/>
                </a:solidFill>
                <a:cs typeface="Calibri Light"/>
              </a:rPr>
              <a:t>živjela</a:t>
            </a:r>
            <a:r>
              <a:rPr lang="en-US" sz="2000" dirty="0">
                <a:solidFill>
                  <a:srgbClr val="FFFFFF"/>
                </a:solidFill>
                <a:cs typeface="Calibri Light"/>
              </a:rPr>
              <a:t> </a:t>
            </a:r>
            <a:r>
              <a:rPr lang="en-US" sz="2000" dirty="0" err="1">
                <a:solidFill>
                  <a:srgbClr val="FFFFFF"/>
                </a:solidFill>
                <a:cs typeface="Calibri Light"/>
              </a:rPr>
              <a:t>na</a:t>
            </a:r>
            <a:r>
              <a:rPr lang="en-US" sz="2000" dirty="0">
                <a:solidFill>
                  <a:srgbClr val="FFFFFF"/>
                </a:solidFill>
                <a:cs typeface="Calibri Light"/>
              </a:rPr>
              <a:t> </a:t>
            </a:r>
            <a:r>
              <a:rPr lang="en-US" sz="2000" dirty="0" err="1">
                <a:solidFill>
                  <a:srgbClr val="FFFFFF"/>
                </a:solidFill>
                <a:cs typeface="Calibri Light"/>
              </a:rPr>
              <a:t>Marsu</a:t>
            </a:r>
            <a:r>
              <a:rPr lang="en-US" sz="2000" dirty="0">
                <a:solidFill>
                  <a:srgbClr val="FFFFFF"/>
                </a:solidFill>
                <a:cs typeface="Calibri Light"/>
              </a:rPr>
              <a:t>, </a:t>
            </a:r>
            <a:r>
              <a:rPr lang="en-US" sz="2000" dirty="0" err="1">
                <a:solidFill>
                  <a:srgbClr val="FFFFFF"/>
                </a:solidFill>
                <a:cs typeface="Calibri Light"/>
              </a:rPr>
              <a:t>toliko</a:t>
            </a:r>
            <a:r>
              <a:rPr lang="en-US" sz="2000" dirty="0">
                <a:solidFill>
                  <a:srgbClr val="FFFFFF"/>
                </a:solidFill>
                <a:cs typeface="Calibri Light"/>
              </a:rPr>
              <a:t> da </a:t>
            </a:r>
            <a:r>
              <a:rPr lang="en-US" sz="2000" dirty="0" err="1">
                <a:solidFill>
                  <a:srgbClr val="FFFFFF"/>
                </a:solidFill>
                <a:cs typeface="Calibri Light"/>
              </a:rPr>
              <a:t>znaš</a:t>
            </a:r>
            <a:r>
              <a:rPr lang="en-US" sz="2000" dirty="0">
                <a:solidFill>
                  <a:srgbClr val="FFFFFF"/>
                </a:solidFill>
                <a:cs typeface="Calibri Light"/>
              </a:rPr>
              <a:t>. Dan </a:t>
            </a:r>
            <a:r>
              <a:rPr lang="en-US" sz="2000" dirty="0" err="1">
                <a:solidFill>
                  <a:srgbClr val="FFFFFF"/>
                </a:solidFill>
                <a:cs typeface="Calibri Light"/>
              </a:rPr>
              <a:t>na</a:t>
            </a:r>
            <a:r>
              <a:rPr lang="en-US" sz="2000" dirty="0">
                <a:solidFill>
                  <a:srgbClr val="FFFFFF"/>
                </a:solidFill>
                <a:cs typeface="Calibri Light"/>
              </a:rPr>
              <a:t> </a:t>
            </a:r>
            <a:r>
              <a:rPr lang="en-US" sz="2000" dirty="0" err="1">
                <a:solidFill>
                  <a:srgbClr val="FFFFFF"/>
                </a:solidFill>
                <a:cs typeface="Calibri Light"/>
              </a:rPr>
              <a:t>Marsu</a:t>
            </a:r>
            <a:r>
              <a:rPr lang="en-US" sz="2000" dirty="0">
                <a:solidFill>
                  <a:srgbClr val="FFFFFF"/>
                </a:solidFill>
                <a:cs typeface="Calibri Light"/>
              </a:rPr>
              <a:t> </a:t>
            </a:r>
            <a:r>
              <a:rPr lang="en-US" sz="2000" dirty="0" err="1">
                <a:solidFill>
                  <a:srgbClr val="FFFFFF"/>
                </a:solidFill>
                <a:cs typeface="Calibri Light"/>
              </a:rPr>
              <a:t>traje</a:t>
            </a:r>
            <a:r>
              <a:rPr lang="en-US" sz="2000" dirty="0">
                <a:solidFill>
                  <a:srgbClr val="FFFFFF"/>
                </a:solidFill>
                <a:cs typeface="Calibri Light"/>
              </a:rPr>
              <a:t> 24 </a:t>
            </a:r>
            <a:r>
              <a:rPr lang="en-US" sz="2000" dirty="0" err="1">
                <a:solidFill>
                  <a:srgbClr val="FFFFFF"/>
                </a:solidFill>
                <a:cs typeface="Calibri Light"/>
              </a:rPr>
              <a:t>sata</a:t>
            </a:r>
            <a:r>
              <a:rPr lang="en-US" sz="2000" dirty="0">
                <a:solidFill>
                  <a:srgbClr val="FFFFFF"/>
                </a:solidFill>
                <a:cs typeface="Calibri Light"/>
              </a:rPr>
              <a:t> I 40 </a:t>
            </a:r>
            <a:r>
              <a:rPr lang="en-US" sz="2000" dirty="0" err="1">
                <a:solidFill>
                  <a:srgbClr val="FFFFFF"/>
                </a:solidFill>
                <a:cs typeface="Calibri Light"/>
              </a:rPr>
              <a:t>minuta</a:t>
            </a:r>
            <a:r>
              <a:rPr lang="en-US" sz="2000" dirty="0">
                <a:solidFill>
                  <a:srgbClr val="FFFFFF"/>
                </a:solidFill>
                <a:cs typeface="Calibri Light"/>
              </a:rPr>
              <a:t>, </a:t>
            </a:r>
            <a:r>
              <a:rPr lang="en-US" sz="2000" dirty="0" err="1">
                <a:solidFill>
                  <a:srgbClr val="FFFFFF"/>
                </a:solidFill>
                <a:cs typeface="Calibri Light"/>
              </a:rPr>
              <a:t>slično</a:t>
            </a:r>
            <a:r>
              <a:rPr lang="en-US" sz="2000" dirty="0">
                <a:solidFill>
                  <a:srgbClr val="FFFFFF"/>
                </a:solidFill>
                <a:cs typeface="Calibri Light"/>
              </a:rPr>
              <a:t> </a:t>
            </a:r>
            <a:r>
              <a:rPr lang="en-US" sz="2000" dirty="0" err="1">
                <a:solidFill>
                  <a:srgbClr val="FFFFFF"/>
                </a:solidFill>
                <a:cs typeface="Calibri Light"/>
              </a:rPr>
              <a:t>kao</a:t>
            </a:r>
            <a:r>
              <a:rPr lang="en-US" sz="2000" dirty="0">
                <a:solidFill>
                  <a:srgbClr val="FFFFFF"/>
                </a:solidFill>
                <a:cs typeface="Calibri Light"/>
              </a:rPr>
              <a:t> I </a:t>
            </a:r>
            <a:r>
              <a:rPr lang="en-US" sz="2000" dirty="0" err="1">
                <a:solidFill>
                  <a:srgbClr val="FFFFFF"/>
                </a:solidFill>
                <a:cs typeface="Calibri Light"/>
              </a:rPr>
              <a:t>na</a:t>
            </a:r>
            <a:r>
              <a:rPr lang="en-US" sz="2000" dirty="0">
                <a:solidFill>
                  <a:srgbClr val="FFFFFF"/>
                </a:solidFill>
                <a:cs typeface="Calibri Light"/>
              </a:rPr>
              <a:t> </a:t>
            </a:r>
            <a:r>
              <a:rPr lang="en-US" sz="2000" dirty="0" err="1">
                <a:solidFill>
                  <a:srgbClr val="FFFFFF"/>
                </a:solidFill>
                <a:cs typeface="Calibri Light"/>
              </a:rPr>
              <a:t>Zemlji</a:t>
            </a:r>
            <a:r>
              <a:rPr lang="en-US" sz="2000" dirty="0">
                <a:solidFill>
                  <a:srgbClr val="FFFFFF"/>
                </a:solidFill>
                <a:cs typeface="Calibri Light"/>
              </a:rPr>
              <a:t>. </a:t>
            </a:r>
            <a:r>
              <a:rPr lang="en-US" sz="2000" dirty="0" err="1">
                <a:solidFill>
                  <a:srgbClr val="FFFFFF"/>
                </a:solidFill>
                <a:cs typeface="Calibri Light"/>
              </a:rPr>
              <a:t>Godišnja</a:t>
            </a:r>
            <a:r>
              <a:rPr lang="en-US" sz="2000" dirty="0">
                <a:solidFill>
                  <a:srgbClr val="FFFFFF"/>
                </a:solidFill>
                <a:cs typeface="Calibri Light"/>
              </a:rPr>
              <a:t> </a:t>
            </a:r>
            <a:r>
              <a:rPr lang="en-US" sz="2000" dirty="0" err="1">
                <a:solidFill>
                  <a:srgbClr val="FFFFFF"/>
                </a:solidFill>
                <a:cs typeface="Calibri Light"/>
              </a:rPr>
              <a:t>doba</a:t>
            </a:r>
            <a:r>
              <a:rPr lang="en-US" sz="2000" dirty="0">
                <a:solidFill>
                  <a:srgbClr val="FFFFFF"/>
                </a:solidFill>
                <a:cs typeface="Calibri Light"/>
              </a:rPr>
              <a:t> se </a:t>
            </a:r>
            <a:r>
              <a:rPr lang="en-US" sz="2000" dirty="0" err="1">
                <a:solidFill>
                  <a:srgbClr val="FFFFFF"/>
                </a:solidFill>
                <a:cs typeface="Calibri Light"/>
              </a:rPr>
              <a:t>jednako</a:t>
            </a:r>
            <a:r>
              <a:rPr lang="en-US" sz="2000" dirty="0">
                <a:solidFill>
                  <a:srgbClr val="FFFFFF"/>
                </a:solidFill>
                <a:cs typeface="Calibri Light"/>
              </a:rPr>
              <a:t> </a:t>
            </a:r>
            <a:r>
              <a:rPr lang="en-US" sz="2000" dirty="0" err="1">
                <a:solidFill>
                  <a:srgbClr val="FFFFFF"/>
                </a:solidFill>
                <a:cs typeface="Calibri Light"/>
              </a:rPr>
              <a:t>tako</a:t>
            </a:r>
            <a:r>
              <a:rPr lang="en-US" sz="2000" dirty="0">
                <a:solidFill>
                  <a:srgbClr val="FFFFFF"/>
                </a:solidFill>
                <a:cs typeface="Calibri Light"/>
              </a:rPr>
              <a:t> </a:t>
            </a:r>
            <a:r>
              <a:rPr lang="en-US" sz="2000" dirty="0" err="1">
                <a:solidFill>
                  <a:srgbClr val="FFFFFF"/>
                </a:solidFill>
                <a:cs typeface="Calibri Light"/>
              </a:rPr>
              <a:t>izmjenjuju</a:t>
            </a:r>
            <a:r>
              <a:rPr lang="en-US" sz="2000" dirty="0">
                <a:solidFill>
                  <a:srgbClr val="FFFFFF"/>
                </a:solidFill>
                <a:cs typeface="Calibri Light"/>
              </a:rPr>
              <a:t>.</a:t>
            </a:r>
            <a:br>
              <a:rPr lang="en-US" sz="2000" dirty="0">
                <a:cs typeface="Calibri Light"/>
              </a:rPr>
            </a:br>
            <a:r>
              <a:rPr lang="en-US" sz="2000" dirty="0">
                <a:solidFill>
                  <a:srgbClr val="FFFFFF"/>
                </a:solidFill>
                <a:cs typeface="Calibri Light"/>
              </a:rPr>
              <a:t>                                       </a:t>
            </a:r>
            <a:br>
              <a:rPr lang="en-US" sz="2000" dirty="0">
                <a:cs typeface="Calibri Light"/>
              </a:rPr>
            </a:br>
            <a:r>
              <a:rPr lang="en-US" sz="2000" dirty="0">
                <a:solidFill>
                  <a:srgbClr val="FFFFFF"/>
                </a:solidFill>
                <a:cs typeface="Calibri Light"/>
              </a:rPr>
              <a:t>                                                             Bilo mi je </a:t>
            </a:r>
            <a:r>
              <a:rPr lang="en-US" sz="2000" dirty="0" err="1">
                <a:solidFill>
                  <a:srgbClr val="FFFFFF"/>
                </a:solidFill>
                <a:cs typeface="Calibri Light"/>
              </a:rPr>
              <a:t>drago</a:t>
            </a:r>
            <a:r>
              <a:rPr lang="en-US" sz="2000" dirty="0">
                <a:solidFill>
                  <a:srgbClr val="FFFFFF"/>
                </a:solidFill>
                <a:cs typeface="Calibri Light"/>
              </a:rPr>
              <a:t>. Nadam se da                                                                                  </a:t>
            </a:r>
            <a:r>
              <a:rPr lang="en-US" sz="2000" dirty="0" err="1">
                <a:solidFill>
                  <a:srgbClr val="FFFFFF"/>
                </a:solidFill>
                <a:cs typeface="Calibri Light"/>
              </a:rPr>
              <a:t>češ</a:t>
            </a:r>
            <a:r>
              <a:rPr lang="en-US" sz="2000" dirty="0">
                <a:solidFill>
                  <a:srgbClr val="FFFFFF"/>
                </a:solidFill>
                <a:cs typeface="Calibri Light"/>
              </a:rPr>
              <a:t> me </a:t>
            </a:r>
            <a:r>
              <a:rPr lang="en-US" sz="2000" dirty="0" err="1">
                <a:solidFill>
                  <a:srgbClr val="FFFFFF"/>
                </a:solidFill>
                <a:cs typeface="Calibri Light"/>
              </a:rPr>
              <a:t>i</a:t>
            </a:r>
            <a:r>
              <a:rPr lang="en-US" sz="2000" dirty="0">
                <a:solidFill>
                  <a:srgbClr val="FFFFFF"/>
                </a:solidFill>
                <a:cs typeface="Calibri Light"/>
              </a:rPr>
              <a:t>  </a:t>
            </a:r>
            <a:r>
              <a:rPr lang="en-US" sz="2000" dirty="0" err="1">
                <a:solidFill>
                  <a:srgbClr val="FFFFFF"/>
                </a:solidFill>
                <a:cs typeface="Calibri Light"/>
              </a:rPr>
              <a:t>ti</a:t>
            </a:r>
            <a:r>
              <a:rPr lang="en-US" sz="2000" dirty="0">
                <a:solidFill>
                  <a:srgbClr val="FFFFFF"/>
                </a:solidFill>
                <a:cs typeface="Calibri Light"/>
              </a:rPr>
              <a:t> </a:t>
            </a:r>
            <a:r>
              <a:rPr lang="en-US" sz="2000" dirty="0" err="1">
                <a:solidFill>
                  <a:srgbClr val="FFFFFF"/>
                </a:solidFill>
                <a:cs typeface="Calibri Light"/>
              </a:rPr>
              <a:t>obradovati</a:t>
            </a:r>
            <a:r>
              <a:rPr lang="en-US" sz="2000" dirty="0">
                <a:solidFill>
                  <a:srgbClr val="FFFFFF"/>
                </a:solidFill>
                <a:cs typeface="Calibri Light"/>
              </a:rPr>
              <a:t> </a:t>
            </a:r>
            <a:r>
              <a:rPr lang="en-US" sz="2000" dirty="0" err="1">
                <a:solidFill>
                  <a:srgbClr val="FFFFFF"/>
                </a:solidFill>
                <a:cs typeface="Calibri Light"/>
              </a:rPr>
              <a:t>svojim</a:t>
            </a:r>
            <a:r>
              <a:rPr lang="en-US" sz="2000" dirty="0">
                <a:solidFill>
                  <a:srgbClr val="FFFFFF"/>
                </a:solidFill>
                <a:cs typeface="Calibri Light"/>
              </a:rPr>
              <a:t> </a:t>
            </a:r>
            <a:r>
              <a:rPr lang="en-US" sz="2000" dirty="0" err="1">
                <a:solidFill>
                  <a:srgbClr val="FFFFFF"/>
                </a:solidFill>
                <a:cs typeface="Calibri Light"/>
              </a:rPr>
              <a:t>pismom</a:t>
            </a:r>
            <a:r>
              <a:rPr lang="en-US" sz="2000" dirty="0">
                <a:solidFill>
                  <a:srgbClr val="FFFFFF"/>
                </a:solidFill>
                <a:cs typeface="Calibri Light"/>
              </a:rPr>
              <a:t>!</a:t>
            </a:r>
            <a:br>
              <a:rPr lang="en-US" sz="2000" dirty="0">
                <a:cs typeface="Calibri Light"/>
              </a:rPr>
            </a:br>
            <a:r>
              <a:rPr lang="en-US" sz="2000" dirty="0">
                <a:solidFill>
                  <a:srgbClr val="FFFFFF"/>
                </a:solidFill>
                <a:cs typeface="Calibri Light"/>
              </a:rPr>
              <a:t>                                            Puno </a:t>
            </a:r>
            <a:r>
              <a:rPr lang="en-US" sz="2000" dirty="0" err="1">
                <a:solidFill>
                  <a:srgbClr val="FFFFFF"/>
                </a:solidFill>
                <a:cs typeface="Calibri Light"/>
              </a:rPr>
              <a:t>crvenih</a:t>
            </a:r>
            <a:r>
              <a:rPr lang="en-US" sz="2000" dirty="0">
                <a:solidFill>
                  <a:srgbClr val="FFFFFF"/>
                </a:solidFill>
                <a:cs typeface="Calibri Light"/>
              </a:rPr>
              <a:t> </a:t>
            </a:r>
            <a:r>
              <a:rPr lang="en-US" sz="2000" dirty="0" err="1">
                <a:solidFill>
                  <a:srgbClr val="FFFFFF"/>
                </a:solidFill>
                <a:cs typeface="Calibri Light"/>
              </a:rPr>
              <a:t>pozdrava</a:t>
            </a:r>
            <a:r>
              <a:rPr lang="en-US" sz="2000" dirty="0">
                <a:solidFill>
                  <a:srgbClr val="FFFFFF"/>
                </a:solidFill>
                <a:cs typeface="Calibri Light"/>
              </a:rPr>
              <a:t> s Marsa!</a:t>
            </a:r>
            <a:br>
              <a:rPr lang="en-US" sz="2000" dirty="0">
                <a:cs typeface="Calibri Light"/>
              </a:rPr>
            </a:br>
            <a:r>
              <a:rPr lang="en-US" sz="2000" dirty="0">
                <a:solidFill>
                  <a:srgbClr val="FFFFFF"/>
                </a:solidFill>
                <a:cs typeface="Calibri Light"/>
              </a:rPr>
              <a:t>                   </a:t>
            </a:r>
            <a:br>
              <a:rPr lang="en-US" sz="2000" dirty="0">
                <a:cs typeface="Calibri Light"/>
              </a:rPr>
            </a:br>
            <a:r>
              <a:rPr lang="en-US" sz="2000" dirty="0">
                <a:solidFill>
                  <a:srgbClr val="FFFFFF"/>
                </a:solidFill>
                <a:cs typeface="Calibri Light"/>
              </a:rPr>
              <a:t>                                                                                                </a:t>
            </a:r>
            <a:r>
              <a:rPr lang="en-US" sz="2000" dirty="0" err="1">
                <a:solidFill>
                  <a:srgbClr val="FFFFFF"/>
                </a:solidFill>
                <a:cs typeface="Calibri Light"/>
              </a:rPr>
              <a:t>Tvoja</a:t>
            </a:r>
            <a:r>
              <a:rPr lang="en-US" sz="2000" dirty="0">
                <a:solidFill>
                  <a:srgbClr val="FFFFFF"/>
                </a:solidFill>
                <a:cs typeface="Calibri Light"/>
              </a:rPr>
              <a:t> </a:t>
            </a:r>
            <a:r>
              <a:rPr lang="en-US" sz="2000" dirty="0" err="1">
                <a:solidFill>
                  <a:srgbClr val="FFFFFF"/>
                </a:solidFill>
                <a:cs typeface="Calibri Light"/>
              </a:rPr>
              <a:t>prijateljica</a:t>
            </a:r>
            <a:r>
              <a:rPr lang="en-US" sz="2000" dirty="0">
                <a:solidFill>
                  <a:srgbClr val="FFFFFF"/>
                </a:solidFill>
                <a:cs typeface="Calibri Light"/>
              </a:rPr>
              <a:t> Marisa</a:t>
            </a:r>
            <a:endParaRPr lang="en-US">
              <a:cs typeface="Calibri Light" panose="020F0302020204030204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0A11C3-F58D-49DA-B0D6-E169391A12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460075" y="7296845"/>
            <a:ext cx="9675962" cy="651910"/>
          </a:xfrm>
        </p:spPr>
        <p:txBody>
          <a:bodyPr anchor="ctr">
            <a:normAutofit/>
          </a:bodyPr>
          <a:lstStyle/>
          <a:p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515A837-3638-4D3F-A321-CB78C558B545}"/>
              </a:ext>
            </a:extLst>
          </p:cNvPr>
          <p:cNvSpPr txBox="1"/>
          <p:nvPr/>
        </p:nvSpPr>
        <p:spPr>
          <a:xfrm>
            <a:off x="2265871" y="5184476"/>
            <a:ext cx="258505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844048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F6B70-64E4-441D-BE65-5FC8667AB6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>
                <a:cs typeface="Calibri Light"/>
              </a:rPr>
              <a:t>LITERATURA</a:t>
            </a:r>
            <a:endParaRPr lang="en-US" dirty="0">
              <a:cs typeface="Calibri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9F4064-7A1F-4316-B89D-6E5E089819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solidFill>
                  <a:srgbClr val="0070C0"/>
                </a:solidFill>
                <a:ea typeface="+mn-lt"/>
                <a:cs typeface="+mn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https://hr.wikipedia.org/wiki/Mars#:~:text=Mars%20je%20%C4%8Detvrti%20planet%20po%20udaljenosti%20od%20Sunca%2C%20vidljiv%20sa%20Zemlje%20prostim%20okom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  <a:ea typeface="+mn-lt"/>
                <a:cs typeface="+mn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%20i%20zato</a:t>
            </a:r>
            <a:endParaRPr lang="en-US">
              <a:solidFill>
                <a:schemeClr val="accent1">
                  <a:lumMod val="60000"/>
                  <a:lumOff val="40000"/>
                </a:schemeClr>
              </a:solidFill>
              <a:ea typeface="+mn-lt"/>
              <a:cs typeface="+mn-lt"/>
            </a:endParaRPr>
          </a:p>
          <a:p>
            <a:r>
              <a:rPr lang="en-US" dirty="0">
                <a:solidFill>
                  <a:srgbClr val="0070C0"/>
                </a:solidFill>
                <a:cs typeface="Calibri"/>
              </a:rPr>
              <a:t>Velika </a:t>
            </a:r>
            <a:r>
              <a:rPr lang="en-US" dirty="0" err="1">
                <a:solidFill>
                  <a:srgbClr val="0070C0"/>
                </a:solidFill>
                <a:cs typeface="Calibri"/>
              </a:rPr>
              <a:t>ilustrirana</a:t>
            </a:r>
            <a:r>
              <a:rPr lang="en-US" dirty="0">
                <a:solidFill>
                  <a:srgbClr val="0070C0"/>
                </a:solidFill>
                <a:cs typeface="Calibri"/>
              </a:rPr>
              <a:t> </a:t>
            </a:r>
            <a:r>
              <a:rPr lang="en-US" dirty="0" err="1">
                <a:solidFill>
                  <a:srgbClr val="0070C0"/>
                </a:solidFill>
                <a:cs typeface="Calibri"/>
              </a:rPr>
              <a:t>dječja</a:t>
            </a:r>
            <a:r>
              <a:rPr lang="en-US" dirty="0">
                <a:solidFill>
                  <a:srgbClr val="0070C0"/>
                </a:solidFill>
                <a:cs typeface="Calibri"/>
              </a:rPr>
              <a:t> </a:t>
            </a:r>
            <a:r>
              <a:rPr lang="en-US" dirty="0" err="1">
                <a:solidFill>
                  <a:srgbClr val="0070C0"/>
                </a:solidFill>
                <a:cs typeface="Calibri"/>
              </a:rPr>
              <a:t>enciklopedija</a:t>
            </a:r>
            <a:r>
              <a:rPr lang="en-US" dirty="0">
                <a:solidFill>
                  <a:srgbClr val="0070C0"/>
                </a:solidFill>
                <a:cs typeface="Calibri"/>
              </a:rPr>
              <a:t> s </a:t>
            </a:r>
            <a:r>
              <a:rPr lang="en-US" dirty="0" err="1">
                <a:solidFill>
                  <a:srgbClr val="0070C0"/>
                </a:solidFill>
                <a:cs typeface="Calibri"/>
              </a:rPr>
              <a:t>internetskim</a:t>
            </a:r>
            <a:r>
              <a:rPr lang="en-US" dirty="0">
                <a:solidFill>
                  <a:srgbClr val="0070C0"/>
                </a:solidFill>
                <a:cs typeface="Calibri"/>
              </a:rPr>
              <a:t> </a:t>
            </a:r>
            <a:r>
              <a:rPr lang="en-US" dirty="0" err="1">
                <a:solidFill>
                  <a:srgbClr val="0070C0"/>
                </a:solidFill>
                <a:cs typeface="Calibri"/>
              </a:rPr>
              <a:t>poveznicama</a:t>
            </a:r>
            <a:endParaRPr lang="en-US" dirty="0">
              <a:solidFill>
                <a:srgbClr val="0070C0"/>
              </a:solidFill>
              <a:cs typeface="Calibri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  <a:ea typeface="+mn-lt"/>
                <a:cs typeface="+mn-lt"/>
              </a:rPr>
              <a:t>   </a:t>
            </a:r>
            <a:r>
              <a:rPr lang="en-US" dirty="0" err="1">
                <a:solidFill>
                  <a:srgbClr val="0070C0"/>
                </a:solidFill>
                <a:ea typeface="+mn-lt"/>
                <a:cs typeface="+mn-lt"/>
              </a:rPr>
              <a:t>Autori</a:t>
            </a:r>
            <a:r>
              <a:rPr lang="en-US" dirty="0">
                <a:solidFill>
                  <a:srgbClr val="0070C0"/>
                </a:solidFill>
                <a:ea typeface="+mn-lt"/>
                <a:cs typeface="+mn-lt"/>
              </a:rPr>
              <a:t>: Z. </a:t>
            </a:r>
            <a:r>
              <a:rPr lang="en-US" dirty="0" err="1">
                <a:solidFill>
                  <a:srgbClr val="0070C0"/>
                </a:solidFill>
                <a:ea typeface="+mn-lt"/>
                <a:cs typeface="+mn-lt"/>
              </a:rPr>
              <a:t>Maljković</a:t>
            </a:r>
            <a:r>
              <a:rPr lang="en-US" dirty="0">
                <a:solidFill>
                  <a:srgbClr val="0070C0"/>
                </a:solidFill>
                <a:ea typeface="+mn-lt"/>
                <a:cs typeface="+mn-lt"/>
              </a:rPr>
              <a:t>, L. </a:t>
            </a:r>
            <a:r>
              <a:rPr lang="en-US" dirty="0" err="1">
                <a:solidFill>
                  <a:srgbClr val="0070C0"/>
                </a:solidFill>
                <a:ea typeface="+mn-lt"/>
                <a:cs typeface="+mn-lt"/>
              </a:rPr>
              <a:t>Zozoli</a:t>
            </a:r>
            <a:r>
              <a:rPr lang="en-US" dirty="0">
                <a:solidFill>
                  <a:srgbClr val="0070C0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0070C0"/>
                </a:solidFill>
                <a:ea typeface="+mn-lt"/>
                <a:cs typeface="+mn-lt"/>
              </a:rPr>
              <a:t>te</a:t>
            </a:r>
            <a:r>
              <a:rPr lang="en-US" dirty="0">
                <a:solidFill>
                  <a:srgbClr val="0070C0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0070C0"/>
                </a:solidFill>
                <a:ea typeface="+mn-lt"/>
                <a:cs typeface="+mn-lt"/>
              </a:rPr>
              <a:t>ostala</a:t>
            </a:r>
            <a:r>
              <a:rPr lang="en-US" dirty="0">
                <a:solidFill>
                  <a:srgbClr val="0070C0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0070C0"/>
                </a:solidFill>
                <a:ea typeface="+mn-lt"/>
                <a:cs typeface="+mn-lt"/>
              </a:rPr>
              <a:t>grupa</a:t>
            </a:r>
            <a:r>
              <a:rPr lang="en-US" dirty="0">
                <a:solidFill>
                  <a:srgbClr val="0070C0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0070C0"/>
                </a:solidFill>
                <a:ea typeface="+mn-lt"/>
                <a:cs typeface="+mn-lt"/>
              </a:rPr>
              <a:t>autora</a:t>
            </a:r>
            <a:r>
              <a:rPr lang="en-US" dirty="0">
                <a:solidFill>
                  <a:srgbClr val="0070C0"/>
                </a:solidFill>
                <a:ea typeface="+mn-lt"/>
                <a:cs typeface="+mn-lt"/>
              </a:rPr>
              <a:t>.</a:t>
            </a:r>
            <a:endParaRPr lang="en-US" dirty="0">
              <a:ea typeface="+mn-lt"/>
              <a:cs typeface="+mn-lt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  <a:cs typeface="Calibri"/>
              </a:rPr>
              <a:t>   </a:t>
            </a:r>
            <a:r>
              <a:rPr lang="en-US" dirty="0" err="1">
                <a:solidFill>
                  <a:srgbClr val="0070C0"/>
                </a:solidFill>
                <a:cs typeface="Calibri"/>
              </a:rPr>
              <a:t>Izdavač</a:t>
            </a:r>
            <a:r>
              <a:rPr lang="en-US" dirty="0">
                <a:solidFill>
                  <a:srgbClr val="0070C0"/>
                </a:solidFill>
                <a:cs typeface="Calibri"/>
              </a:rPr>
              <a:t>: </a:t>
            </a:r>
            <a:r>
              <a:rPr lang="en-US" dirty="0" err="1">
                <a:solidFill>
                  <a:srgbClr val="0070C0"/>
                </a:solidFill>
                <a:cs typeface="Calibri"/>
              </a:rPr>
              <a:t>Mozaik</a:t>
            </a:r>
            <a:r>
              <a:rPr lang="en-US" dirty="0">
                <a:solidFill>
                  <a:srgbClr val="0070C0"/>
                </a:solidFill>
                <a:cs typeface="Calibri"/>
              </a:rPr>
              <a:t> </a:t>
            </a:r>
            <a:r>
              <a:rPr lang="en-US" dirty="0" err="1">
                <a:solidFill>
                  <a:srgbClr val="0070C0"/>
                </a:solidFill>
                <a:cs typeface="Calibri"/>
              </a:rPr>
              <a:t>knjiga</a:t>
            </a:r>
            <a:r>
              <a:rPr lang="en-US" dirty="0">
                <a:solidFill>
                  <a:srgbClr val="0070C0"/>
                </a:solidFill>
                <a:cs typeface="Calibri"/>
              </a:rPr>
              <a:t>.</a:t>
            </a:r>
          </a:p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  <a:cs typeface="Calibri"/>
              </a:rPr>
              <a:t>   Godina </a:t>
            </a:r>
            <a:r>
              <a:rPr lang="en-US" dirty="0" err="1">
                <a:solidFill>
                  <a:srgbClr val="0070C0"/>
                </a:solidFill>
                <a:cs typeface="Calibri"/>
              </a:rPr>
              <a:t>izdanja</a:t>
            </a:r>
            <a:r>
              <a:rPr lang="en-US" dirty="0">
                <a:solidFill>
                  <a:srgbClr val="0070C0"/>
                </a:solidFill>
                <a:cs typeface="Calibri"/>
              </a:rPr>
              <a:t>: 2015 (u Kini)</a:t>
            </a:r>
          </a:p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  <a:cs typeface="Calibri"/>
              </a:rPr>
              <a:t>   </a:t>
            </a:r>
            <a:r>
              <a:rPr lang="en-US" dirty="0" err="1">
                <a:solidFill>
                  <a:srgbClr val="0070C0"/>
                </a:solidFill>
                <a:cs typeface="Calibri"/>
              </a:rPr>
              <a:t>Korištene</a:t>
            </a:r>
            <a:r>
              <a:rPr lang="en-US" dirty="0">
                <a:solidFill>
                  <a:srgbClr val="0070C0"/>
                </a:solidFill>
                <a:cs typeface="Calibri"/>
              </a:rPr>
              <a:t> </a:t>
            </a:r>
            <a:r>
              <a:rPr lang="en-US" dirty="0" err="1">
                <a:solidFill>
                  <a:srgbClr val="0070C0"/>
                </a:solidFill>
                <a:cs typeface="Calibri"/>
              </a:rPr>
              <a:t>stranice</a:t>
            </a:r>
            <a:r>
              <a:rPr lang="en-US" dirty="0">
                <a:solidFill>
                  <a:srgbClr val="0070C0"/>
                </a:solidFill>
                <a:cs typeface="Calibri"/>
              </a:rPr>
              <a:t>: 381. </a:t>
            </a:r>
            <a:r>
              <a:rPr lang="en-US" dirty="0" err="1">
                <a:solidFill>
                  <a:srgbClr val="0070C0"/>
                </a:solidFill>
                <a:cs typeface="Calibri"/>
              </a:rPr>
              <a:t>i</a:t>
            </a:r>
            <a:r>
              <a:rPr lang="en-US" dirty="0">
                <a:solidFill>
                  <a:srgbClr val="0070C0"/>
                </a:solidFill>
                <a:cs typeface="Calibri"/>
              </a:rPr>
              <a:t> 382.</a:t>
            </a:r>
          </a:p>
          <a:p>
            <a:endParaRPr lang="en-US" dirty="0">
              <a:solidFill>
                <a:srgbClr val="0070C0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76451338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FDC506-2886-441B-9EBD-077E57BA54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1955"/>
            <a:ext cx="10515600" cy="807979"/>
          </a:xfrm>
        </p:spPr>
        <p:txBody>
          <a:bodyPr/>
          <a:lstStyle/>
          <a:p>
            <a:r>
              <a:rPr lang="en-US" dirty="0">
                <a:cs typeface="Calibri Light"/>
              </a:rPr>
              <a:t>                                  </a:t>
            </a:r>
            <a:r>
              <a:rPr lang="en-US" b="1" dirty="0">
                <a:cs typeface="Calibri Light"/>
              </a:rPr>
              <a:t>SUNCE</a:t>
            </a:r>
          </a:p>
        </p:txBody>
      </p:sp>
      <p:pic>
        <p:nvPicPr>
          <p:cNvPr id="19" name="Picture 19">
            <a:extLst>
              <a:ext uri="{FF2B5EF4-FFF2-40B4-BE49-F238E27FC236}">
                <a16:creationId xmlns:a16="http://schemas.microsoft.com/office/drawing/2014/main" id="{00C2FA68-1C8E-40FB-8E18-72979215783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8889" t="14198" r="6667" b="10802"/>
          <a:stretch/>
        </p:blipFill>
        <p:spPr>
          <a:xfrm>
            <a:off x="5690170" y="1441149"/>
            <a:ext cx="2731949" cy="3496664"/>
          </a:xfrm>
        </p:spPr>
      </p:pic>
      <p:pic>
        <p:nvPicPr>
          <p:cNvPr id="10" name="Picture 10" descr="Slika 1. Info pločica Sunca&#10;&#10;Description automatically generated">
            <a:extLst>
              <a:ext uri="{FF2B5EF4-FFF2-40B4-BE49-F238E27FC236}">
                <a16:creationId xmlns:a16="http://schemas.microsoft.com/office/drawing/2014/main" id="{DF198F02-1199-499D-B7CE-2E52AA29BDF6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 rotWithShape="1">
          <a:blip r:embed="rId3"/>
          <a:srcRect l="4032" t="8977" r="5376" b="21839"/>
          <a:stretch/>
        </p:blipFill>
        <p:spPr>
          <a:xfrm>
            <a:off x="594393" y="1708844"/>
            <a:ext cx="4574207" cy="19796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B06B66E-C81C-4407-B935-66B14E69B499}"/>
              </a:ext>
            </a:extLst>
          </p:cNvPr>
          <p:cNvSpPr txBox="1"/>
          <p:nvPr/>
        </p:nvSpPr>
        <p:spPr>
          <a:xfrm>
            <a:off x="5630173" y="4882551"/>
            <a:ext cx="2743200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 err="1">
                <a:cs typeface="Calibri"/>
              </a:rPr>
              <a:t>Slika</a:t>
            </a:r>
            <a:r>
              <a:rPr lang="en-US" sz="2400" dirty="0">
                <a:cs typeface="Calibri"/>
              </a:rPr>
              <a:t> 2. Info </a:t>
            </a:r>
            <a:r>
              <a:rPr lang="en-US" sz="2400" dirty="0" err="1">
                <a:cs typeface="Calibri"/>
              </a:rPr>
              <a:t>pločica</a:t>
            </a:r>
            <a:r>
              <a:rPr lang="en-US" sz="2400" dirty="0">
                <a:cs typeface="Calibri"/>
              </a:rPr>
              <a:t> </a:t>
            </a:r>
            <a:r>
              <a:rPr lang="en-US" sz="2400" dirty="0" err="1">
                <a:cs typeface="Calibri"/>
              </a:rPr>
              <a:t>Sunca</a:t>
            </a:r>
            <a:r>
              <a:rPr lang="en-US" sz="2400" dirty="0">
                <a:cs typeface="Calibri"/>
              </a:rPr>
              <a:t> </a:t>
            </a:r>
            <a:r>
              <a:rPr lang="en-US" sz="2400" dirty="0" err="1">
                <a:cs typeface="Calibri"/>
              </a:rPr>
              <a:t>i</a:t>
            </a:r>
            <a:r>
              <a:rPr lang="en-US" sz="2400" dirty="0">
                <a:cs typeface="Calibri"/>
              </a:rPr>
              <a:t> ja</a:t>
            </a:r>
            <a:endParaRPr lang="en-US" dirty="0">
              <a:cs typeface="Calibri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7C37B01-DD65-49BE-90EE-EBB75F725AF6}"/>
              </a:ext>
            </a:extLst>
          </p:cNvPr>
          <p:cNvSpPr txBox="1"/>
          <p:nvPr/>
        </p:nvSpPr>
        <p:spPr>
          <a:xfrm>
            <a:off x="9022333" y="4838520"/>
            <a:ext cx="2283124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 err="1">
                <a:cs typeface="Calibri"/>
              </a:rPr>
              <a:t>Slika</a:t>
            </a:r>
            <a:r>
              <a:rPr lang="en-US" sz="2400" dirty="0">
                <a:cs typeface="Calibri"/>
              </a:rPr>
              <a:t> 3. Ja pored </a:t>
            </a:r>
            <a:r>
              <a:rPr lang="en-US" sz="2400" dirty="0" err="1">
                <a:cs typeface="Calibri"/>
              </a:rPr>
              <a:t>rekonstrukcije</a:t>
            </a:r>
            <a:r>
              <a:rPr lang="en-US" sz="2400" dirty="0">
                <a:cs typeface="Calibri"/>
              </a:rPr>
              <a:t> </a:t>
            </a:r>
            <a:r>
              <a:rPr lang="en-US" sz="2400" dirty="0" err="1">
                <a:cs typeface="Calibri"/>
              </a:rPr>
              <a:t>Sunca</a:t>
            </a:r>
            <a:endParaRPr lang="en-US" sz="2400" dirty="0">
              <a:cs typeface="Calibri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4AB82F2-3C15-44DE-A898-978FF16691F1}"/>
              </a:ext>
            </a:extLst>
          </p:cNvPr>
          <p:cNvSpPr txBox="1"/>
          <p:nvPr/>
        </p:nvSpPr>
        <p:spPr>
          <a:xfrm>
            <a:off x="452530" y="3831208"/>
            <a:ext cx="4166559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 err="1">
                <a:cs typeface="Calibri"/>
              </a:rPr>
              <a:t>Slika</a:t>
            </a:r>
            <a:r>
              <a:rPr lang="en-US" sz="2400" dirty="0">
                <a:cs typeface="Calibri"/>
              </a:rPr>
              <a:t> 1. Info </a:t>
            </a:r>
            <a:r>
              <a:rPr lang="en-US" sz="2400" dirty="0" err="1">
                <a:cs typeface="Calibri"/>
              </a:rPr>
              <a:t>pločica</a:t>
            </a:r>
            <a:r>
              <a:rPr lang="en-US" sz="2400" dirty="0">
                <a:cs typeface="Calibri"/>
              </a:rPr>
              <a:t> </a:t>
            </a:r>
            <a:r>
              <a:rPr lang="en-US" sz="2400" dirty="0" err="1">
                <a:cs typeface="Calibri"/>
              </a:rPr>
              <a:t>Sunca</a:t>
            </a:r>
          </a:p>
        </p:txBody>
      </p:sp>
      <p:pic>
        <p:nvPicPr>
          <p:cNvPr id="20" name="Picture 20" descr="A picture containing outdoor, tree, ground, person&#10;&#10;Description automatically generated">
            <a:extLst>
              <a:ext uri="{FF2B5EF4-FFF2-40B4-BE49-F238E27FC236}">
                <a16:creationId xmlns:a16="http://schemas.microsoft.com/office/drawing/2014/main" id="{DDB392F2-484F-4FA0-82BB-CE1FF354E14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240" t="15902" r="3797" b="14067"/>
          <a:stretch/>
        </p:blipFill>
        <p:spPr>
          <a:xfrm>
            <a:off x="9095189" y="1385976"/>
            <a:ext cx="1941591" cy="3490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85394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E6D3C1-8E9F-45FF-8F30-D5608C4CFB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                            </a:t>
            </a:r>
            <a:r>
              <a:rPr lang="en-US" b="1" dirty="0">
                <a:cs typeface="Calibri Light"/>
              </a:rPr>
              <a:t>   MERKUR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AC0AFA-E5F9-4FFA-9D6D-4213AE7723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7864" y="4743540"/>
            <a:ext cx="5157787" cy="450102"/>
          </a:xfrm>
        </p:spPr>
        <p:txBody>
          <a:bodyPr/>
          <a:lstStyle/>
          <a:p>
            <a:r>
              <a:rPr lang="en-US" b="0" dirty="0" err="1">
                <a:cs typeface="Calibri"/>
              </a:rPr>
              <a:t>Slika</a:t>
            </a:r>
            <a:r>
              <a:rPr lang="en-US" b="0" dirty="0">
                <a:cs typeface="Calibri"/>
              </a:rPr>
              <a:t> 4. Info </a:t>
            </a:r>
            <a:r>
              <a:rPr lang="en-US" b="0" dirty="0" err="1">
                <a:cs typeface="Calibri"/>
              </a:rPr>
              <a:t>pločica</a:t>
            </a:r>
            <a:r>
              <a:rPr lang="en-US" b="0" dirty="0">
                <a:cs typeface="Calibri"/>
              </a:rPr>
              <a:t> </a:t>
            </a:r>
            <a:r>
              <a:rPr lang="en-US" b="0" dirty="0" err="1">
                <a:cs typeface="Calibri"/>
              </a:rPr>
              <a:t>Merkura</a:t>
            </a:r>
            <a:endParaRPr lang="en-US" dirty="0" err="1">
              <a:cs typeface="Calibri"/>
            </a:endParaRPr>
          </a:p>
        </p:txBody>
      </p:sp>
      <p:pic>
        <p:nvPicPr>
          <p:cNvPr id="7" name="Picture 7" descr="A picture containing text, sign, plaque&#10;&#10;Description automatically generated">
            <a:extLst>
              <a:ext uri="{FF2B5EF4-FFF2-40B4-BE49-F238E27FC236}">
                <a16:creationId xmlns:a16="http://schemas.microsoft.com/office/drawing/2014/main" id="{34F02C64-937B-4E1E-BA01-0400D34DD97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37863" y="1921659"/>
            <a:ext cx="5157787" cy="2680437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C849AF6-8BC6-4C7A-85FA-F68C0189AE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991709" y="5289879"/>
            <a:ext cx="4421188" cy="536365"/>
          </a:xfrm>
        </p:spPr>
        <p:txBody>
          <a:bodyPr/>
          <a:lstStyle/>
          <a:p>
            <a:r>
              <a:rPr lang="en-US" b="0" dirty="0" err="1">
                <a:cs typeface="Calibri"/>
              </a:rPr>
              <a:t>Slika</a:t>
            </a:r>
            <a:r>
              <a:rPr lang="en-US" b="0" dirty="0">
                <a:cs typeface="Calibri"/>
              </a:rPr>
              <a:t> 5. Info </a:t>
            </a:r>
            <a:r>
              <a:rPr lang="en-US" b="0" dirty="0" err="1">
                <a:cs typeface="Calibri"/>
              </a:rPr>
              <a:t>pločica</a:t>
            </a:r>
            <a:r>
              <a:rPr lang="en-US" b="0" dirty="0">
                <a:cs typeface="Calibri"/>
              </a:rPr>
              <a:t> </a:t>
            </a:r>
            <a:r>
              <a:rPr lang="en-US" b="0" dirty="0" err="1">
                <a:cs typeface="Calibri"/>
              </a:rPr>
              <a:t>Merkura</a:t>
            </a:r>
            <a:r>
              <a:rPr lang="en-US" b="0" dirty="0">
                <a:cs typeface="Calibri"/>
              </a:rPr>
              <a:t> </a:t>
            </a:r>
            <a:r>
              <a:rPr lang="en-US" b="0" dirty="0" err="1">
                <a:cs typeface="Calibri"/>
              </a:rPr>
              <a:t>i</a:t>
            </a:r>
            <a:r>
              <a:rPr lang="en-US" b="0" dirty="0">
                <a:cs typeface="Calibri"/>
              </a:rPr>
              <a:t> ja</a:t>
            </a:r>
            <a:endParaRPr lang="en-US" dirty="0"/>
          </a:p>
        </p:txBody>
      </p:sp>
      <p:pic>
        <p:nvPicPr>
          <p:cNvPr id="8" name="Picture 8">
            <a:extLst>
              <a:ext uri="{FF2B5EF4-FFF2-40B4-BE49-F238E27FC236}">
                <a16:creationId xmlns:a16="http://schemas.microsoft.com/office/drawing/2014/main" id="{8862A5BD-0B1B-4C26-96E4-7503AE271A52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997716" y="1513037"/>
            <a:ext cx="2410720" cy="3670210"/>
          </a:xfrm>
        </p:spPr>
      </p:pic>
    </p:spTree>
    <p:extLst>
      <p:ext uri="{BB962C8B-B14F-4D97-AF65-F5344CB8AC3E}">
        <p14:creationId xmlns:p14="http://schemas.microsoft.com/office/powerpoint/2010/main" val="4182226015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963A2F-7AE4-4A22-B323-EBB2377CD1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                                 </a:t>
            </a:r>
            <a:r>
              <a:rPr lang="en-US" b="1" dirty="0">
                <a:cs typeface="Calibri Light"/>
              </a:rPr>
              <a:t> VENERA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6899E2-B659-423B-A8FB-C635F94522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0353" y="4427238"/>
            <a:ext cx="5143410" cy="565120"/>
          </a:xfrm>
        </p:spPr>
        <p:txBody>
          <a:bodyPr/>
          <a:lstStyle/>
          <a:p>
            <a:r>
              <a:rPr lang="en-US" b="0" dirty="0" err="1">
                <a:cs typeface="Calibri"/>
              </a:rPr>
              <a:t>Slika</a:t>
            </a:r>
            <a:r>
              <a:rPr lang="en-US" b="0" dirty="0">
                <a:cs typeface="Calibri"/>
              </a:rPr>
              <a:t> 6. Info </a:t>
            </a:r>
            <a:r>
              <a:rPr lang="en-US" b="0" dirty="0" err="1">
                <a:cs typeface="Calibri"/>
              </a:rPr>
              <a:t>pločica</a:t>
            </a:r>
            <a:r>
              <a:rPr lang="en-US" b="0" dirty="0">
                <a:cs typeface="Calibri"/>
              </a:rPr>
              <a:t> Venere</a:t>
            </a:r>
            <a:endParaRPr lang="en-US" dirty="0">
              <a:cs typeface="Calibri"/>
            </a:endParaRPr>
          </a:p>
        </p:txBody>
      </p:sp>
      <p:pic>
        <p:nvPicPr>
          <p:cNvPr id="7" name="Picture 7" descr="Text&#10;&#10;Description automatically generated">
            <a:extLst>
              <a:ext uri="{FF2B5EF4-FFF2-40B4-BE49-F238E27FC236}">
                <a16:creationId xmlns:a16="http://schemas.microsoft.com/office/drawing/2014/main" id="{75C5BD4C-9A56-4CEB-81AB-0BA08C89634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80354" y="1706000"/>
            <a:ext cx="5373447" cy="2622928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A02377D-6537-4D17-AA6F-00AD0153934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264879" y="5692446"/>
            <a:ext cx="4665604" cy="478857"/>
          </a:xfrm>
        </p:spPr>
        <p:txBody>
          <a:bodyPr/>
          <a:lstStyle/>
          <a:p>
            <a:r>
              <a:rPr lang="en-US" b="0" dirty="0" err="1">
                <a:cs typeface="Calibri"/>
              </a:rPr>
              <a:t>Slika</a:t>
            </a:r>
            <a:r>
              <a:rPr lang="en-US" b="0" dirty="0">
                <a:cs typeface="Calibri"/>
              </a:rPr>
              <a:t> 7. Info </a:t>
            </a:r>
            <a:r>
              <a:rPr lang="en-US" b="0" dirty="0" err="1">
                <a:cs typeface="Calibri"/>
              </a:rPr>
              <a:t>pločica</a:t>
            </a:r>
            <a:r>
              <a:rPr lang="en-US" b="0" dirty="0">
                <a:cs typeface="Calibri"/>
              </a:rPr>
              <a:t> Venere </a:t>
            </a:r>
            <a:r>
              <a:rPr lang="en-US" b="0" dirty="0" err="1">
                <a:cs typeface="Calibri"/>
              </a:rPr>
              <a:t>i</a:t>
            </a:r>
            <a:r>
              <a:rPr lang="en-US" b="0" dirty="0">
                <a:cs typeface="Calibri"/>
              </a:rPr>
              <a:t> ja</a:t>
            </a:r>
            <a:endParaRPr lang="en-US" dirty="0"/>
          </a:p>
        </p:txBody>
      </p:sp>
      <p:pic>
        <p:nvPicPr>
          <p:cNvPr id="8" name="Picture 8">
            <a:extLst>
              <a:ext uri="{FF2B5EF4-FFF2-40B4-BE49-F238E27FC236}">
                <a16:creationId xmlns:a16="http://schemas.microsoft.com/office/drawing/2014/main" id="{D80C11CA-9968-4C5C-8B3F-CC6E6D3B0607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7316534" y="1455528"/>
            <a:ext cx="2348179" cy="4130286"/>
          </a:xfrm>
        </p:spPr>
      </p:pic>
    </p:spTree>
    <p:extLst>
      <p:ext uri="{BB962C8B-B14F-4D97-AF65-F5344CB8AC3E}">
        <p14:creationId xmlns:p14="http://schemas.microsoft.com/office/powerpoint/2010/main" val="2754015843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A58D75-06E6-4FC5-BFCD-475CD49A60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                               </a:t>
            </a:r>
            <a:r>
              <a:rPr lang="en-US" b="1">
                <a:cs typeface="Calibri Light"/>
              </a:rPr>
              <a:t>   ZEMLJA</a:t>
            </a:r>
          </a:p>
        </p:txBody>
      </p:sp>
      <p:pic>
        <p:nvPicPr>
          <p:cNvPr id="8" name="Picture 8" descr="Earth floating in space">
            <a:extLst>
              <a:ext uri="{FF2B5EF4-FFF2-40B4-BE49-F238E27FC236}">
                <a16:creationId xmlns:a16="http://schemas.microsoft.com/office/drawing/2014/main" id="{F190A551-E523-4CC1-9CF6-964DF037FA0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080838" y="1323167"/>
            <a:ext cx="8216511" cy="4723621"/>
          </a:xfr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66F19D6-4F9B-4DFB-969B-E5A8E5CEF5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060276" y="6052568"/>
            <a:ext cx="8071449" cy="455075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en-US">
                <a:cs typeface="Calibri" panose="020F0502020204030204"/>
              </a:rPr>
              <a:t>Slika 8. Zemlja viđena iz svemira</a:t>
            </a:r>
            <a:endParaRPr lang="en-US" dirty="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876050965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9F010B-7A9E-47F3-A17C-BFB618779B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                                 </a:t>
            </a:r>
            <a:r>
              <a:rPr lang="en-US" b="1">
                <a:cs typeface="Calibri Light"/>
              </a:rPr>
              <a:t>  MARS</a:t>
            </a:r>
            <a:br>
              <a:rPr lang="en-US" b="1" dirty="0">
                <a:cs typeface="Calibri Light"/>
              </a:rPr>
            </a:br>
            <a:endParaRPr lang="en-US" b="1" dirty="0">
              <a:cs typeface="Calibri Light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E03C55-9D21-472D-8326-1AAA80CE09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25260" y="3047012"/>
            <a:ext cx="5157787" cy="392592"/>
          </a:xfrm>
        </p:spPr>
        <p:txBody>
          <a:bodyPr>
            <a:normAutofit lnSpcReduction="10000"/>
          </a:bodyPr>
          <a:lstStyle/>
          <a:p>
            <a:r>
              <a:rPr lang="en-US" b="0">
                <a:cs typeface="Calibri"/>
              </a:rPr>
              <a:t>Slika 9. Info pločica Marsa</a:t>
            </a:r>
            <a:endParaRPr lang="en-US" dirty="0">
              <a:cs typeface="Calibri"/>
            </a:endParaRPr>
          </a:p>
        </p:txBody>
      </p:sp>
      <p:pic>
        <p:nvPicPr>
          <p:cNvPr id="9" name="Picture 9">
            <a:extLst>
              <a:ext uri="{FF2B5EF4-FFF2-40B4-BE49-F238E27FC236}">
                <a16:creationId xmlns:a16="http://schemas.microsoft.com/office/drawing/2014/main" id="{5A85B83E-0736-4474-815D-36B89297F60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tretch/>
        </p:blipFill>
        <p:spPr>
          <a:xfrm>
            <a:off x="6935788" y="3905735"/>
            <a:ext cx="5157787" cy="2321004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72525D7-FA96-4F93-A23D-AF4441EDE0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21897" y="1566147"/>
            <a:ext cx="6462772" cy="4533265"/>
          </a:xfrm>
        </p:spPr>
        <p:txBody>
          <a:bodyPr>
            <a:normAutofit lnSpcReduction="10000"/>
          </a:bodyPr>
          <a:lstStyle/>
          <a:p>
            <a:pPr marL="342900" indent="-342900">
              <a:buChar char="•"/>
            </a:pPr>
            <a:r>
              <a:rPr lang="en-US" b="0" dirty="0" err="1">
                <a:cs typeface="Calibri" panose="020F0502020204030204"/>
              </a:rPr>
              <a:t>Četvrti</a:t>
            </a:r>
            <a:r>
              <a:rPr lang="en-US" b="0" dirty="0">
                <a:cs typeface="Calibri" panose="020F0502020204030204"/>
              </a:rPr>
              <a:t> planet po </a:t>
            </a:r>
            <a:r>
              <a:rPr lang="en-US" b="0" dirty="0" err="1">
                <a:cs typeface="Calibri" panose="020F0502020204030204"/>
              </a:rPr>
              <a:t>udaljenosti</a:t>
            </a:r>
            <a:r>
              <a:rPr lang="en-US" b="0" dirty="0">
                <a:cs typeface="Calibri" panose="020F0502020204030204"/>
              </a:rPr>
              <a:t> od </a:t>
            </a:r>
            <a:r>
              <a:rPr lang="en-US" b="0" dirty="0" err="1">
                <a:cs typeface="Calibri" panose="020F0502020204030204"/>
              </a:rPr>
              <a:t>Sunca</a:t>
            </a:r>
            <a:endParaRPr lang="en-US" b="0">
              <a:cs typeface="Calibri" panose="020F0502020204030204"/>
            </a:endParaRPr>
          </a:p>
          <a:p>
            <a:pPr marL="342900" indent="-342900">
              <a:buChar char="•"/>
            </a:pPr>
            <a:r>
              <a:rPr lang="en-US" b="0" dirty="0">
                <a:cs typeface="Calibri" panose="020F0502020204030204"/>
              </a:rPr>
              <a:t>Malen, </a:t>
            </a:r>
            <a:r>
              <a:rPr lang="en-US" b="0" dirty="0" err="1">
                <a:cs typeface="Calibri" panose="020F0502020204030204"/>
              </a:rPr>
              <a:t>suhi</a:t>
            </a:r>
            <a:r>
              <a:rPr lang="en-US" b="0" dirty="0">
                <a:cs typeface="Calibri" panose="020F0502020204030204"/>
              </a:rPr>
              <a:t> planet</a:t>
            </a:r>
          </a:p>
          <a:p>
            <a:pPr marL="342900" indent="-342900">
              <a:buChar char="•"/>
            </a:pPr>
            <a:r>
              <a:rPr lang="en-US" b="0" dirty="0">
                <a:cs typeface="Calibri" panose="020F0502020204030204"/>
              </a:rPr>
              <a:t>Crvena </a:t>
            </a:r>
            <a:r>
              <a:rPr lang="en-US" b="0" dirty="0" err="1">
                <a:cs typeface="Calibri" panose="020F0502020204030204"/>
              </a:rPr>
              <a:t>kamenita</a:t>
            </a:r>
            <a:r>
              <a:rPr lang="en-US" b="0" dirty="0">
                <a:cs typeface="Calibri" panose="020F0502020204030204"/>
              </a:rPr>
              <a:t> </a:t>
            </a:r>
            <a:r>
              <a:rPr lang="en-US" b="0" dirty="0" err="1">
                <a:cs typeface="Calibri" panose="020F0502020204030204"/>
              </a:rPr>
              <a:t>površina</a:t>
            </a:r>
            <a:r>
              <a:rPr lang="en-US" b="0" dirty="0">
                <a:cs typeface="Calibri" panose="020F0502020204030204"/>
              </a:rPr>
              <a:t> - </a:t>
            </a:r>
            <a:r>
              <a:rPr lang="en-US" b="0" dirty="0">
                <a:solidFill>
                  <a:srgbClr val="C00000"/>
                </a:solidFill>
                <a:cs typeface="Calibri" panose="020F0502020204030204"/>
              </a:rPr>
              <a:t>CRVENI PLANET</a:t>
            </a:r>
          </a:p>
          <a:p>
            <a:pPr marL="342900" indent="-342900">
              <a:buChar char="•"/>
            </a:pPr>
            <a:r>
              <a:rPr lang="en-US" b="0" dirty="0">
                <a:solidFill>
                  <a:srgbClr val="FFFFFF"/>
                </a:solidFill>
                <a:cs typeface="Calibri" panose="020F0502020204030204"/>
              </a:rPr>
              <a:t>Vrlo je </a:t>
            </a:r>
            <a:r>
              <a:rPr lang="en-US" b="0" dirty="0" err="1">
                <a:solidFill>
                  <a:srgbClr val="FFFFFF"/>
                </a:solidFill>
                <a:cs typeface="Calibri" panose="020F0502020204030204"/>
              </a:rPr>
              <a:t>hladan</a:t>
            </a:r>
            <a:r>
              <a:rPr lang="en-US" b="0" dirty="0">
                <a:solidFill>
                  <a:srgbClr val="FFFFFF"/>
                </a:solidFill>
                <a:cs typeface="Calibri" panose="020F0502020204030204"/>
              </a:rPr>
              <a:t>  (</a:t>
            </a:r>
            <a:r>
              <a:rPr lang="en-US" b="0" dirty="0" err="1">
                <a:solidFill>
                  <a:srgbClr val="FFFFFF"/>
                </a:solidFill>
                <a:cs typeface="Calibri" panose="020F0502020204030204"/>
              </a:rPr>
              <a:t>oko</a:t>
            </a:r>
            <a:r>
              <a:rPr lang="en-US" b="0" dirty="0">
                <a:solidFill>
                  <a:srgbClr val="FFFFFF"/>
                </a:solidFill>
                <a:cs typeface="Calibri" panose="020F0502020204030204"/>
              </a:rPr>
              <a:t> –23</a:t>
            </a:r>
            <a:r>
              <a:rPr lang="en-US" b="0" baseline="30000" dirty="0">
                <a:solidFill>
                  <a:srgbClr val="FFFFFF"/>
                </a:solidFill>
                <a:cs typeface="Calibri" panose="020F0502020204030204"/>
              </a:rPr>
              <a:t>0 </a:t>
            </a:r>
            <a:r>
              <a:rPr lang="en-US" b="0" dirty="0">
                <a:solidFill>
                  <a:srgbClr val="FFFFFF"/>
                </a:solidFill>
                <a:cs typeface="Calibri" panose="020F0502020204030204"/>
              </a:rPr>
              <a:t>C)</a:t>
            </a:r>
          </a:p>
          <a:p>
            <a:pPr marL="342900" indent="-342900">
              <a:buChar char="•"/>
            </a:pPr>
            <a:r>
              <a:rPr lang="en-US" b="0" dirty="0" err="1">
                <a:solidFill>
                  <a:srgbClr val="FFFFFF"/>
                </a:solidFill>
                <a:cs typeface="Calibri" panose="020F0502020204030204"/>
              </a:rPr>
              <a:t>Dvije</a:t>
            </a:r>
            <a:r>
              <a:rPr lang="en-US" b="0" dirty="0">
                <a:solidFill>
                  <a:srgbClr val="FFFFFF"/>
                </a:solidFill>
                <a:cs typeface="Calibri" panose="020F0502020204030204"/>
              </a:rPr>
              <a:t> </a:t>
            </a:r>
            <a:r>
              <a:rPr lang="en-US" b="0" dirty="0" err="1">
                <a:solidFill>
                  <a:srgbClr val="FFFFFF"/>
                </a:solidFill>
                <a:cs typeface="Calibri" panose="020F0502020204030204"/>
              </a:rPr>
              <a:t>polarne</a:t>
            </a:r>
            <a:r>
              <a:rPr lang="en-US" b="0" dirty="0">
                <a:solidFill>
                  <a:srgbClr val="FFFFFF"/>
                </a:solidFill>
                <a:cs typeface="Calibri" panose="020F0502020204030204"/>
              </a:rPr>
              <a:t> </a:t>
            </a:r>
            <a:r>
              <a:rPr lang="en-US" b="0" dirty="0" err="1">
                <a:solidFill>
                  <a:srgbClr val="FFFFFF"/>
                </a:solidFill>
                <a:cs typeface="Calibri" panose="020F0502020204030204"/>
              </a:rPr>
              <a:t>kape</a:t>
            </a:r>
            <a:r>
              <a:rPr lang="en-US" b="0" dirty="0">
                <a:solidFill>
                  <a:srgbClr val="FFFFFF"/>
                </a:solidFill>
                <a:cs typeface="Calibri" panose="020F0502020204030204"/>
              </a:rPr>
              <a:t> od </a:t>
            </a:r>
            <a:r>
              <a:rPr lang="en-US" b="0" dirty="0" err="1">
                <a:solidFill>
                  <a:srgbClr val="FFFFFF"/>
                </a:solidFill>
                <a:cs typeface="Calibri" panose="020F0502020204030204"/>
              </a:rPr>
              <a:t>leda</a:t>
            </a:r>
            <a:r>
              <a:rPr lang="en-US" b="0" dirty="0">
                <a:solidFill>
                  <a:srgbClr val="FFFFFF"/>
                </a:solidFill>
                <a:cs typeface="Calibri" panose="020F0502020204030204"/>
              </a:rPr>
              <a:t> </a:t>
            </a:r>
            <a:r>
              <a:rPr lang="en-US" b="0" dirty="0" err="1">
                <a:solidFill>
                  <a:srgbClr val="FFFFFF"/>
                </a:solidFill>
                <a:cs typeface="Calibri" panose="020F0502020204030204"/>
              </a:rPr>
              <a:t>i</a:t>
            </a:r>
            <a:r>
              <a:rPr lang="en-US" b="0" dirty="0">
                <a:solidFill>
                  <a:srgbClr val="FFFFFF"/>
                </a:solidFill>
                <a:cs typeface="Calibri" panose="020F0502020204030204"/>
              </a:rPr>
              <a:t> </a:t>
            </a:r>
            <a:r>
              <a:rPr lang="en-US" b="0" dirty="0" err="1">
                <a:solidFill>
                  <a:srgbClr val="FFFFFF"/>
                </a:solidFill>
                <a:cs typeface="Calibri" panose="020F0502020204030204"/>
              </a:rPr>
              <a:t>smrznutog</a:t>
            </a:r>
            <a:r>
              <a:rPr lang="en-US" b="0" dirty="0">
                <a:solidFill>
                  <a:srgbClr val="FFFFFF"/>
                </a:solidFill>
                <a:cs typeface="Calibri" panose="020F0502020204030204"/>
              </a:rPr>
              <a:t> </a:t>
            </a:r>
            <a:r>
              <a:rPr lang="en-US" b="0" dirty="0" err="1">
                <a:solidFill>
                  <a:srgbClr val="FFFFFF"/>
                </a:solidFill>
                <a:cs typeface="Calibri" panose="020F0502020204030204"/>
              </a:rPr>
              <a:t>plina</a:t>
            </a:r>
            <a:endParaRPr lang="en-US" b="0" dirty="0">
              <a:solidFill>
                <a:srgbClr val="FFFFFF"/>
              </a:solidFill>
              <a:cs typeface="Calibri" panose="020F0502020204030204"/>
            </a:endParaRPr>
          </a:p>
          <a:p>
            <a:pPr marL="342900" indent="-342900">
              <a:buChar char="•"/>
            </a:pPr>
            <a:r>
              <a:rPr lang="en-US" b="0" dirty="0" err="1">
                <a:solidFill>
                  <a:srgbClr val="FFFFFF"/>
                </a:solidFill>
                <a:cs typeface="Calibri" panose="020F0502020204030204"/>
              </a:rPr>
              <a:t>Dva</a:t>
            </a:r>
            <a:r>
              <a:rPr lang="en-US" b="0" dirty="0">
                <a:solidFill>
                  <a:srgbClr val="FFFFFF"/>
                </a:solidFill>
                <a:cs typeface="Calibri" panose="020F0502020204030204"/>
              </a:rPr>
              <a:t> mala </a:t>
            </a:r>
            <a:r>
              <a:rPr lang="en-US" b="0" dirty="0" err="1">
                <a:solidFill>
                  <a:srgbClr val="FFFFFF"/>
                </a:solidFill>
                <a:cs typeface="Calibri" panose="020F0502020204030204"/>
              </a:rPr>
              <a:t>mjeseca</a:t>
            </a:r>
            <a:r>
              <a:rPr lang="en-US" b="0" dirty="0">
                <a:solidFill>
                  <a:srgbClr val="FFFFFF"/>
                </a:solidFill>
                <a:cs typeface="Calibri" panose="020F0502020204030204"/>
              </a:rPr>
              <a:t>: Deimos </a:t>
            </a:r>
            <a:r>
              <a:rPr lang="en-US" b="0" dirty="0" err="1">
                <a:solidFill>
                  <a:srgbClr val="FFFFFF"/>
                </a:solidFill>
                <a:cs typeface="Calibri" panose="020F0502020204030204"/>
              </a:rPr>
              <a:t>i</a:t>
            </a:r>
            <a:r>
              <a:rPr lang="en-US" b="0" dirty="0">
                <a:solidFill>
                  <a:srgbClr val="FFFFFF"/>
                </a:solidFill>
                <a:cs typeface="Calibri" panose="020F0502020204030204"/>
              </a:rPr>
              <a:t> Phobos</a:t>
            </a:r>
          </a:p>
          <a:p>
            <a:pPr marL="342900" indent="-342900">
              <a:buChar char="•"/>
            </a:pPr>
            <a:r>
              <a:rPr lang="en-US" b="0" dirty="0">
                <a:solidFill>
                  <a:srgbClr val="FFFFFF"/>
                </a:solidFill>
                <a:cs typeface="Calibri" panose="020F0502020204030204"/>
              </a:rPr>
              <a:t>Ime </a:t>
            </a:r>
            <a:r>
              <a:rPr lang="en-US" b="0" dirty="0" err="1">
                <a:solidFill>
                  <a:srgbClr val="FFFFFF"/>
                </a:solidFill>
                <a:cs typeface="Calibri" panose="020F0502020204030204"/>
              </a:rPr>
              <a:t>rimskog</a:t>
            </a:r>
            <a:r>
              <a:rPr lang="en-US" b="0" dirty="0">
                <a:solidFill>
                  <a:srgbClr val="FFFFFF"/>
                </a:solidFill>
                <a:cs typeface="Calibri" panose="020F0502020204030204"/>
              </a:rPr>
              <a:t> </a:t>
            </a:r>
            <a:r>
              <a:rPr lang="en-US" b="0" dirty="0" err="1">
                <a:solidFill>
                  <a:srgbClr val="FFFFFF"/>
                </a:solidFill>
                <a:cs typeface="Calibri" panose="020F0502020204030204"/>
              </a:rPr>
              <a:t>boga</a:t>
            </a:r>
            <a:r>
              <a:rPr lang="en-US" b="0" dirty="0">
                <a:solidFill>
                  <a:srgbClr val="FFFFFF"/>
                </a:solidFill>
                <a:cs typeface="Calibri" panose="020F0502020204030204"/>
              </a:rPr>
              <a:t> rata</a:t>
            </a:r>
          </a:p>
          <a:p>
            <a:pPr marL="342900" indent="-342900">
              <a:buChar char="•"/>
            </a:pPr>
            <a:r>
              <a:rPr lang="en-US" b="0" dirty="0" err="1">
                <a:solidFill>
                  <a:srgbClr val="FFFFFF"/>
                </a:solidFill>
                <a:cs typeface="Calibri" panose="020F0502020204030204"/>
              </a:rPr>
              <a:t>Promjer</a:t>
            </a:r>
            <a:r>
              <a:rPr lang="en-US" b="0" dirty="0">
                <a:solidFill>
                  <a:srgbClr val="FFFFFF"/>
                </a:solidFill>
                <a:cs typeface="Calibri" panose="020F0502020204030204"/>
              </a:rPr>
              <a:t>: 6794 km</a:t>
            </a:r>
          </a:p>
          <a:p>
            <a:pPr marL="342900" indent="-342900">
              <a:buChar char="•"/>
            </a:pPr>
            <a:r>
              <a:rPr lang="en-US" b="0" dirty="0">
                <a:solidFill>
                  <a:srgbClr val="FFFFFF"/>
                </a:solidFill>
                <a:cs typeface="Calibri" panose="020F0502020204030204"/>
              </a:rPr>
              <a:t>Masa: 0, 107 </a:t>
            </a:r>
            <a:r>
              <a:rPr lang="en-US" b="0" dirty="0" err="1">
                <a:solidFill>
                  <a:srgbClr val="FFFFFF"/>
                </a:solidFill>
                <a:cs typeface="Calibri" panose="020F0502020204030204"/>
              </a:rPr>
              <a:t>Zemljine</a:t>
            </a:r>
            <a:r>
              <a:rPr lang="en-US" b="0" dirty="0">
                <a:solidFill>
                  <a:srgbClr val="FFFFFF"/>
                </a:solidFill>
                <a:cs typeface="Calibri" panose="020F0502020204030204"/>
              </a:rPr>
              <a:t> mase</a:t>
            </a:r>
          </a:p>
          <a:p>
            <a:pPr marL="342900" indent="-342900">
              <a:buChar char="•"/>
            </a:pPr>
            <a:r>
              <a:rPr lang="en-US" b="0" dirty="0">
                <a:solidFill>
                  <a:srgbClr val="FFFFFF"/>
                </a:solidFill>
                <a:cs typeface="Calibri" panose="020F0502020204030204"/>
              </a:rPr>
              <a:t>Vrlo </a:t>
            </a:r>
            <a:r>
              <a:rPr lang="en-US" b="0" dirty="0" err="1">
                <a:solidFill>
                  <a:srgbClr val="FFFFFF"/>
                </a:solidFill>
                <a:cs typeface="Calibri" panose="020F0502020204030204"/>
              </a:rPr>
              <a:t>rijetka</a:t>
            </a:r>
            <a:r>
              <a:rPr lang="en-US" b="0" dirty="0">
                <a:solidFill>
                  <a:srgbClr val="FFFFFF"/>
                </a:solidFill>
                <a:cs typeface="Calibri" panose="020F0502020204030204"/>
              </a:rPr>
              <a:t> </a:t>
            </a:r>
            <a:r>
              <a:rPr lang="en-US" b="0" dirty="0" err="1">
                <a:solidFill>
                  <a:srgbClr val="FFFFFF"/>
                </a:solidFill>
                <a:cs typeface="Calibri" panose="020F0502020204030204"/>
              </a:rPr>
              <a:t>atmosfera</a:t>
            </a:r>
            <a:r>
              <a:rPr lang="en-US" b="0" dirty="0">
                <a:solidFill>
                  <a:srgbClr val="FFFFFF"/>
                </a:solidFill>
                <a:cs typeface="Calibri" panose="020F0502020204030204"/>
              </a:rPr>
              <a:t>: 95% </a:t>
            </a:r>
            <a:r>
              <a:rPr lang="en-US" b="0" dirty="0" err="1">
                <a:solidFill>
                  <a:srgbClr val="FFFFFF"/>
                </a:solidFill>
                <a:cs typeface="Calibri" panose="020F0502020204030204"/>
              </a:rPr>
              <a:t>ugljikov</a:t>
            </a:r>
            <a:r>
              <a:rPr lang="en-US" b="0" dirty="0">
                <a:solidFill>
                  <a:srgbClr val="FFFFFF"/>
                </a:solidFill>
                <a:cs typeface="Calibri" panose="020F0502020204030204"/>
              </a:rPr>
              <a:t> </a:t>
            </a:r>
            <a:r>
              <a:rPr lang="en-US" b="0" dirty="0" err="1">
                <a:solidFill>
                  <a:srgbClr val="FFFFFF"/>
                </a:solidFill>
                <a:cs typeface="Calibri" panose="020F0502020204030204"/>
              </a:rPr>
              <a:t>dioksid</a:t>
            </a:r>
            <a:r>
              <a:rPr lang="en-US" b="0" dirty="0">
                <a:solidFill>
                  <a:srgbClr val="FFFFFF"/>
                </a:solidFill>
                <a:cs typeface="Calibri" panose="020F0502020204030204"/>
              </a:rPr>
              <a:t>, 2,7% </a:t>
            </a:r>
            <a:r>
              <a:rPr lang="en-US" b="0" dirty="0" err="1">
                <a:solidFill>
                  <a:srgbClr val="FFFFFF"/>
                </a:solidFill>
                <a:cs typeface="Calibri" panose="020F0502020204030204"/>
              </a:rPr>
              <a:t>dušik</a:t>
            </a:r>
            <a:r>
              <a:rPr lang="en-US" b="0" dirty="0">
                <a:solidFill>
                  <a:srgbClr val="FFFFFF"/>
                </a:solidFill>
                <a:cs typeface="Calibri" panose="020F0502020204030204"/>
              </a:rPr>
              <a:t>, 1,6% </a:t>
            </a:r>
            <a:r>
              <a:rPr lang="en-US" b="0" dirty="0" err="1">
                <a:solidFill>
                  <a:srgbClr val="FFFFFF"/>
                </a:solidFill>
                <a:cs typeface="Calibri" panose="020F0502020204030204"/>
              </a:rPr>
              <a:t>argona</a:t>
            </a:r>
            <a:r>
              <a:rPr lang="en-US" b="0" dirty="0">
                <a:solidFill>
                  <a:srgbClr val="FFFFFF"/>
                </a:solidFill>
                <a:cs typeface="Calibri" panose="020F0502020204030204"/>
              </a:rPr>
              <a:t> </a:t>
            </a:r>
            <a:r>
              <a:rPr lang="en-US" b="0" dirty="0" err="1">
                <a:solidFill>
                  <a:srgbClr val="FFFFFF"/>
                </a:solidFill>
                <a:cs typeface="Calibri" panose="020F0502020204030204"/>
              </a:rPr>
              <a:t>te</a:t>
            </a:r>
            <a:r>
              <a:rPr lang="en-US" b="0" dirty="0">
                <a:solidFill>
                  <a:srgbClr val="FFFFFF"/>
                </a:solidFill>
                <a:cs typeface="Calibri" panose="020F0502020204030204"/>
              </a:rPr>
              <a:t> </a:t>
            </a:r>
            <a:r>
              <a:rPr lang="en-US" b="0" dirty="0" err="1">
                <a:solidFill>
                  <a:srgbClr val="FFFFFF"/>
                </a:solidFill>
                <a:cs typeface="Calibri" panose="020F0502020204030204"/>
              </a:rPr>
              <a:t>primjesa</a:t>
            </a:r>
            <a:endParaRPr lang="en-US" b="0" dirty="0">
              <a:solidFill>
                <a:srgbClr val="FFFFFF"/>
              </a:solidFill>
              <a:cs typeface="Calibri" panose="020F0502020204030204"/>
            </a:endParaRPr>
          </a:p>
          <a:p>
            <a:pPr marL="342900" indent="-342900">
              <a:buChar char="•"/>
            </a:pPr>
            <a:endParaRPr lang="en-US" b="0" dirty="0">
              <a:solidFill>
                <a:srgbClr val="FFFFFF"/>
              </a:solidFill>
              <a:cs typeface="Calibri" panose="020F0502020204030204"/>
            </a:endParaRPr>
          </a:p>
        </p:txBody>
      </p:sp>
      <p:pic>
        <p:nvPicPr>
          <p:cNvPr id="8" name="Picture 8" descr="A picture containing text, building, plaque&#10;&#10;Description automatically generated">
            <a:extLst>
              <a:ext uri="{FF2B5EF4-FFF2-40B4-BE49-F238E27FC236}">
                <a16:creationId xmlns:a16="http://schemas.microsoft.com/office/drawing/2014/main" id="{D43987D4-1F15-43E1-B873-ECE3D5971B98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7581181" y="675539"/>
            <a:ext cx="4507452" cy="2196568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036E227-E54F-4F3C-B132-3027B16520FB}"/>
              </a:ext>
            </a:extLst>
          </p:cNvPr>
          <p:cNvSpPr txBox="1"/>
          <p:nvPr/>
        </p:nvSpPr>
        <p:spPr>
          <a:xfrm>
            <a:off x="7829909" y="6392173"/>
            <a:ext cx="4569123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>
                <a:cs typeface="Calibri"/>
              </a:rPr>
              <a:t>Slika 10. Info pločica Marsa i ja</a:t>
            </a:r>
          </a:p>
        </p:txBody>
      </p:sp>
    </p:spTree>
    <p:extLst>
      <p:ext uri="{BB962C8B-B14F-4D97-AF65-F5344CB8AC3E}">
        <p14:creationId xmlns:p14="http://schemas.microsoft.com/office/powerpoint/2010/main" val="1211276686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EF9324-281D-4C77-B8DF-81B6102A9E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                                 </a:t>
            </a:r>
            <a:r>
              <a:rPr lang="en-US" b="1" dirty="0">
                <a:cs typeface="Calibri Light"/>
              </a:rPr>
              <a:t> JUPITER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C00AA7-BB5C-416E-A22B-3054D5A254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5462408"/>
            <a:ext cx="5157787" cy="550742"/>
          </a:xfrm>
        </p:spPr>
        <p:txBody>
          <a:bodyPr/>
          <a:lstStyle/>
          <a:p>
            <a:r>
              <a:rPr lang="en-US" b="0">
                <a:cs typeface="Calibri"/>
              </a:rPr>
              <a:t>Slika 11. Info pločica Jupitera</a:t>
            </a:r>
            <a:endParaRPr lang="en-US" dirty="0">
              <a:cs typeface="Calibri"/>
            </a:endParaRPr>
          </a:p>
        </p:txBody>
      </p:sp>
      <p:pic>
        <p:nvPicPr>
          <p:cNvPr id="7" name="Picture 7" descr="Text&#10;&#10;Description automatically generated">
            <a:extLst>
              <a:ext uri="{FF2B5EF4-FFF2-40B4-BE49-F238E27FC236}">
                <a16:creationId xmlns:a16="http://schemas.microsoft.com/office/drawing/2014/main" id="{56CE92B3-CBC5-42C0-818A-62D9316064B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t="7394" b="-352"/>
          <a:stretch/>
        </p:blipFill>
        <p:spPr>
          <a:xfrm>
            <a:off x="1209423" y="1570547"/>
            <a:ext cx="2420065" cy="3799332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4CBB44C-D576-4213-8038-426A86F443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57822" y="5563050"/>
            <a:ext cx="4449943" cy="550743"/>
          </a:xfrm>
        </p:spPr>
        <p:txBody>
          <a:bodyPr/>
          <a:lstStyle/>
          <a:p>
            <a:r>
              <a:rPr lang="en-US" b="0">
                <a:cs typeface="Calibri"/>
              </a:rPr>
              <a:t>Slika 12. Info pločica Jupitera i ja</a:t>
            </a:r>
            <a:endParaRPr lang="en-US" dirty="0">
              <a:cs typeface="Calibri"/>
            </a:endParaRPr>
          </a:p>
        </p:txBody>
      </p:sp>
      <p:pic>
        <p:nvPicPr>
          <p:cNvPr id="8" name="Picture 8">
            <a:extLst>
              <a:ext uri="{FF2B5EF4-FFF2-40B4-BE49-F238E27FC236}">
                <a16:creationId xmlns:a16="http://schemas.microsoft.com/office/drawing/2014/main" id="{06C4D626-99D4-450A-8483-2A157C4A6DC1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 rotWithShape="1">
          <a:blip r:embed="rId3"/>
          <a:srcRect l="5325" t="2649" r="7692" b="6351"/>
          <a:stretch/>
        </p:blipFill>
        <p:spPr>
          <a:xfrm>
            <a:off x="6152508" y="1513038"/>
            <a:ext cx="2104089" cy="3954824"/>
          </a:xfrm>
        </p:spPr>
      </p:pic>
    </p:spTree>
    <p:extLst>
      <p:ext uri="{BB962C8B-B14F-4D97-AF65-F5344CB8AC3E}">
        <p14:creationId xmlns:p14="http://schemas.microsoft.com/office/powerpoint/2010/main" val="1704524207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481E59-D950-4F03-830A-A8BF0B8518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                                  </a:t>
            </a:r>
            <a:r>
              <a:rPr lang="en-US" b="1" dirty="0">
                <a:cs typeface="Calibri Light"/>
              </a:rPr>
              <a:t>SATURN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FE99DF-0C73-4C95-9597-5192665898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4786673"/>
            <a:ext cx="5157787" cy="464479"/>
          </a:xfrm>
        </p:spPr>
        <p:txBody>
          <a:bodyPr>
            <a:normAutofit/>
          </a:bodyPr>
          <a:lstStyle/>
          <a:p>
            <a:r>
              <a:rPr lang="en-US" b="0" dirty="0" err="1">
                <a:cs typeface="Calibri"/>
              </a:rPr>
              <a:t>Slika</a:t>
            </a:r>
            <a:r>
              <a:rPr lang="en-US" b="0" dirty="0">
                <a:cs typeface="Calibri"/>
              </a:rPr>
              <a:t> 13. Info </a:t>
            </a:r>
            <a:r>
              <a:rPr lang="en-US" b="0" dirty="0" err="1">
                <a:cs typeface="Calibri"/>
              </a:rPr>
              <a:t>pločica</a:t>
            </a:r>
            <a:r>
              <a:rPr lang="en-US" b="0" dirty="0">
                <a:cs typeface="Calibri"/>
              </a:rPr>
              <a:t> </a:t>
            </a:r>
            <a:r>
              <a:rPr lang="en-US" b="0" dirty="0" err="1">
                <a:cs typeface="Calibri"/>
              </a:rPr>
              <a:t>Saturna</a:t>
            </a:r>
            <a:endParaRPr lang="en-US" dirty="0" err="1">
              <a:cs typeface="Calibri"/>
            </a:endParaRPr>
          </a:p>
        </p:txBody>
      </p:sp>
      <p:pic>
        <p:nvPicPr>
          <p:cNvPr id="7" name="Picture 7" descr="A picture containing text, outdoor, sign&#10;&#10;Description automatically generated">
            <a:extLst>
              <a:ext uri="{FF2B5EF4-FFF2-40B4-BE49-F238E27FC236}">
                <a16:creationId xmlns:a16="http://schemas.microsoft.com/office/drawing/2014/main" id="{3E2C588B-B830-4715-A06C-8A0F8D9DF7C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r="9563" b="562"/>
          <a:stretch/>
        </p:blipFill>
        <p:spPr>
          <a:xfrm>
            <a:off x="911675" y="1964793"/>
            <a:ext cx="4755575" cy="2651730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7248F1-D476-43BD-B04C-173E21C431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796842" y="5246747"/>
            <a:ext cx="4263037" cy="421347"/>
          </a:xfrm>
        </p:spPr>
        <p:txBody>
          <a:bodyPr>
            <a:normAutofit/>
          </a:bodyPr>
          <a:lstStyle/>
          <a:p>
            <a:r>
              <a:rPr lang="en-US" b="0" dirty="0" err="1">
                <a:cs typeface="Calibri"/>
              </a:rPr>
              <a:t>Slika</a:t>
            </a:r>
            <a:r>
              <a:rPr lang="en-US" b="0" dirty="0">
                <a:cs typeface="Calibri"/>
              </a:rPr>
              <a:t> 14. Info </a:t>
            </a:r>
            <a:r>
              <a:rPr lang="en-US" b="0" dirty="0" err="1">
                <a:cs typeface="Calibri"/>
              </a:rPr>
              <a:t>pločica</a:t>
            </a:r>
            <a:r>
              <a:rPr lang="en-US" b="0" dirty="0">
                <a:cs typeface="Calibri"/>
              </a:rPr>
              <a:t> </a:t>
            </a:r>
            <a:r>
              <a:rPr lang="en-US" b="0" dirty="0" err="1">
                <a:cs typeface="Calibri"/>
              </a:rPr>
              <a:t>Sarurna</a:t>
            </a:r>
            <a:r>
              <a:rPr lang="en-US" b="0" dirty="0">
                <a:cs typeface="Calibri"/>
              </a:rPr>
              <a:t> </a:t>
            </a:r>
            <a:r>
              <a:rPr lang="en-US" b="0" dirty="0" err="1">
                <a:cs typeface="Calibri"/>
              </a:rPr>
              <a:t>i</a:t>
            </a:r>
            <a:r>
              <a:rPr lang="en-US" b="0" dirty="0">
                <a:cs typeface="Calibri"/>
              </a:rPr>
              <a:t> ja </a:t>
            </a:r>
          </a:p>
        </p:txBody>
      </p:sp>
      <p:pic>
        <p:nvPicPr>
          <p:cNvPr id="8" name="Picture 8">
            <a:extLst>
              <a:ext uri="{FF2B5EF4-FFF2-40B4-BE49-F238E27FC236}">
                <a16:creationId xmlns:a16="http://schemas.microsoft.com/office/drawing/2014/main" id="{A4E92911-218A-4F04-A1A4-0C4333392B45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 rotWithShape="1">
          <a:blip r:embed="rId3"/>
          <a:srcRect l="22086" r="613" b="-368"/>
          <a:stretch/>
        </p:blipFill>
        <p:spPr>
          <a:xfrm>
            <a:off x="7790989" y="1196736"/>
            <a:ext cx="1804046" cy="3929019"/>
          </a:xfrm>
        </p:spPr>
      </p:pic>
    </p:spTree>
    <p:extLst>
      <p:ext uri="{BB962C8B-B14F-4D97-AF65-F5344CB8AC3E}">
        <p14:creationId xmlns:p14="http://schemas.microsoft.com/office/powerpoint/2010/main" val="1630894343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5344AF-C9A5-480F-89DA-4FEFE24ADA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                                   </a:t>
            </a:r>
            <a:r>
              <a:rPr lang="en-US" b="1" dirty="0">
                <a:cs typeface="Calibri Light"/>
              </a:rPr>
              <a:t>URAN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64EA24-16F3-4E79-8C05-63D50594AD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7222" y="4901691"/>
            <a:ext cx="5229673" cy="493233"/>
          </a:xfrm>
        </p:spPr>
        <p:txBody>
          <a:bodyPr/>
          <a:lstStyle/>
          <a:p>
            <a:r>
              <a:rPr lang="en-US" b="0" dirty="0" err="1">
                <a:cs typeface="Calibri"/>
              </a:rPr>
              <a:t>Slika</a:t>
            </a:r>
            <a:r>
              <a:rPr lang="en-US" b="0" dirty="0">
                <a:cs typeface="Calibri"/>
              </a:rPr>
              <a:t> 15. Info </a:t>
            </a:r>
            <a:r>
              <a:rPr lang="en-US" b="0" dirty="0" err="1">
                <a:cs typeface="Calibri"/>
              </a:rPr>
              <a:t>pločica</a:t>
            </a:r>
            <a:r>
              <a:rPr lang="en-US" b="0" dirty="0">
                <a:cs typeface="Calibri"/>
              </a:rPr>
              <a:t> </a:t>
            </a:r>
            <a:r>
              <a:rPr lang="en-US" b="0" dirty="0" err="1">
                <a:cs typeface="Calibri"/>
              </a:rPr>
              <a:t>Urana</a:t>
            </a:r>
            <a:endParaRPr lang="en-US" dirty="0" err="1"/>
          </a:p>
        </p:txBody>
      </p:sp>
      <p:pic>
        <p:nvPicPr>
          <p:cNvPr id="7" name="Picture 7" descr="A picture containing text, sky, sign, outdoor&#10;&#10;Description automatically generated">
            <a:extLst>
              <a:ext uri="{FF2B5EF4-FFF2-40B4-BE49-F238E27FC236}">
                <a16:creationId xmlns:a16="http://schemas.microsoft.com/office/drawing/2014/main" id="{496F02AD-9609-4641-BA43-637CA9ED168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37193" y="2095317"/>
            <a:ext cx="5387824" cy="2608551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04A9AEB-7E79-4221-A6C9-A86248488A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049220" y="5491163"/>
            <a:ext cx="4910019" cy="536365"/>
          </a:xfrm>
        </p:spPr>
        <p:txBody>
          <a:bodyPr/>
          <a:lstStyle/>
          <a:p>
            <a:r>
              <a:rPr lang="en-US" b="0" dirty="0" err="1">
                <a:cs typeface="Calibri"/>
              </a:rPr>
              <a:t>Slika</a:t>
            </a:r>
            <a:r>
              <a:rPr lang="en-US" b="0" dirty="0">
                <a:cs typeface="Calibri"/>
              </a:rPr>
              <a:t> 16. Info </a:t>
            </a:r>
            <a:r>
              <a:rPr lang="en-US" b="0" dirty="0" err="1">
                <a:cs typeface="Calibri"/>
              </a:rPr>
              <a:t>pločica</a:t>
            </a:r>
            <a:r>
              <a:rPr lang="en-US" b="0" dirty="0">
                <a:cs typeface="Calibri"/>
              </a:rPr>
              <a:t> </a:t>
            </a:r>
            <a:r>
              <a:rPr lang="en-US" b="0" dirty="0" err="1">
                <a:cs typeface="Calibri"/>
              </a:rPr>
              <a:t>Urana</a:t>
            </a:r>
            <a:r>
              <a:rPr lang="en-US" b="0" dirty="0">
                <a:cs typeface="Calibri"/>
              </a:rPr>
              <a:t> </a:t>
            </a:r>
            <a:r>
              <a:rPr lang="en-US" b="0" dirty="0" err="1">
                <a:cs typeface="Calibri"/>
              </a:rPr>
              <a:t>i</a:t>
            </a:r>
            <a:r>
              <a:rPr lang="en-US" b="0" dirty="0">
                <a:cs typeface="Calibri"/>
              </a:rPr>
              <a:t> ja</a:t>
            </a:r>
            <a:endParaRPr lang="en-US" dirty="0">
              <a:cs typeface="Calibri"/>
            </a:endParaRPr>
          </a:p>
        </p:txBody>
      </p:sp>
      <p:pic>
        <p:nvPicPr>
          <p:cNvPr id="8" name="Picture 8">
            <a:extLst>
              <a:ext uri="{FF2B5EF4-FFF2-40B4-BE49-F238E27FC236}">
                <a16:creationId xmlns:a16="http://schemas.microsoft.com/office/drawing/2014/main" id="{1B6A4E49-9340-4A3E-89D1-58583C041B59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7043366" y="1426773"/>
            <a:ext cx="1988744" cy="3914626"/>
          </a:xfrm>
        </p:spPr>
      </p:pic>
    </p:spTree>
    <p:extLst>
      <p:ext uri="{BB962C8B-B14F-4D97-AF65-F5344CB8AC3E}">
        <p14:creationId xmlns:p14="http://schemas.microsoft.com/office/powerpoint/2010/main" val="2025069051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0BC98BBB87BC7458E2DE47510F928A7" ma:contentTypeVersion="12" ma:contentTypeDescription="Create a new document." ma:contentTypeScope="" ma:versionID="1034976bd1b24250b7039257c82cb203">
  <xsd:schema xmlns:xsd="http://www.w3.org/2001/XMLSchema" xmlns:xs="http://www.w3.org/2001/XMLSchema" xmlns:p="http://schemas.microsoft.com/office/2006/metadata/properties" xmlns:ns2="bfc45139-5f4a-4692-a581-a550b4322036" xmlns:ns3="55dcce55-61b4-480c-a952-0898a5406bc1" targetNamespace="http://schemas.microsoft.com/office/2006/metadata/properties" ma:root="true" ma:fieldsID="8efe9f5290b87a2dca7d4bda56918780" ns2:_="" ns3:_="">
    <xsd:import namespace="bfc45139-5f4a-4692-a581-a550b4322036"/>
    <xsd:import namespace="55dcce55-61b4-480c-a952-0898a5406bc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p7l5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fc45139-5f4a-4692-a581-a550b432203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Location" ma:index="12" nillable="true" ma:displayName="MediaServiceLocation" ma:internalName="MediaServiceLocation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p7l5" ma:index="18" nillable="true" ma:displayName="Osoba ili grupa" ma:list="UserInfo" ma:internalName="p7l5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5dcce55-61b4-480c-a952-0898a5406bc1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7l5 xmlns="bfc45139-5f4a-4692-a581-a550b4322036">
      <UserInfo>
        <DisplayName/>
        <AccountId xsi:nil="true"/>
        <AccountType/>
      </UserInfo>
    </p7l5>
  </documentManagement>
</p:properties>
</file>

<file path=customXml/itemProps1.xml><?xml version="1.0" encoding="utf-8"?>
<ds:datastoreItem xmlns:ds="http://schemas.openxmlformats.org/officeDocument/2006/customXml" ds:itemID="{723D7BD1-0207-460E-A2B7-C6710936E131}"/>
</file>

<file path=customXml/itemProps2.xml><?xml version="1.0" encoding="utf-8"?>
<ds:datastoreItem xmlns:ds="http://schemas.openxmlformats.org/officeDocument/2006/customXml" ds:itemID="{44D51819-34E8-4A68-BF75-B49725D31C91}"/>
</file>

<file path=customXml/itemProps3.xml><?xml version="1.0" encoding="utf-8"?>
<ds:datastoreItem xmlns:ds="http://schemas.openxmlformats.org/officeDocument/2006/customXml" ds:itemID="{F0A86E86-E77F-4DA2-8E0C-87E0160625B9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523</Words>
  <Application>Microsoft Office PowerPoint</Application>
  <PresentationFormat>Široki zaslon</PresentationFormat>
  <Paragraphs>51</Paragraphs>
  <Slides>12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Osnovna škola Zvonimira Franka, Kutina</vt:lpstr>
      <vt:lpstr>                                  SUNCE</vt:lpstr>
      <vt:lpstr>                               MERKUR</vt:lpstr>
      <vt:lpstr>                                  VENERA</vt:lpstr>
      <vt:lpstr>                                  ZEMLJA</vt:lpstr>
      <vt:lpstr>                                   MARS </vt:lpstr>
      <vt:lpstr>                                  JUPITER</vt:lpstr>
      <vt:lpstr>                                  SATURN</vt:lpstr>
      <vt:lpstr>                                   URAN</vt:lpstr>
      <vt:lpstr>                                 NEPTUN</vt:lpstr>
      <vt:lpstr>Dobar dan dragi prijatelju!                                                                                               Zovem se Marisa I živim na Marsu. Kad sam se doselila na Mars morala sam se prilagoditi na nove životne uvjete. Tu je jako rijetka atmosfera. Zbog nulte gravitacije, manje kisika i štetne radijacije i vrlo niske temperature ( -90 do –50C) morala sam nositi debeli kostim i boce s kisikom. Samo tako sam mogla lakše disati. To su staklene maske nalik akvariju. Kad sam došla na Mars, a oko mene same stijene i malo crvene zemlje. Bilo je puno vode, tako da sam si napravila mali vrt. Od dostupnog materijala izgradila sam podzemnu nastambu u kojoj sam živjela na Marsu, toliko da znaš. Dan na Marsu traje 24 sata I 40 minuta, slično kao I na Zemlji. Godišnja doba se jednako tako izmjenjuju.                                                                                                      Bilo mi je drago. Nadam se da                                                                                  češ me i  ti obradovati svojim pismom!                                             Puno crvenih pozdrava s Marsa!                                                                                                                     Tvoja prijateljica Marisa</vt:lpstr>
      <vt:lpstr>LITERATURA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Marina</dc:creator>
  <cp:lastModifiedBy>Marina</cp:lastModifiedBy>
  <cp:revision>1017</cp:revision>
  <dcterms:created xsi:type="dcterms:W3CDTF">2021-11-14T15:36:46Z</dcterms:created>
  <dcterms:modified xsi:type="dcterms:W3CDTF">2021-11-24T20:23:24Z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0x010100E0BC98BBB87BC7458E2DE47510F928A7</vt:lpwstr>
  </property>
</Properties>
</file>