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F394D-6757-7E4C-A154-1E19FC8D795E}" v="70" dt="2021-11-18T19:37:42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9AE36F-0861-4744-86AA-11C1B6EE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8975C8-4CDA-1D4F-A30C-C613F6D98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14011B-EFC1-704E-B353-0E90F6A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CB3BD4-AC22-F74B-9D1F-D11909E6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4DE1A3-9D41-FE42-906F-A9634B52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5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C64754-8015-A64B-9BBB-5FC9497A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63470B3-B0F6-8144-AFD9-F0900CC6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43F430-B0EE-8D4D-BFFE-9D613EE2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92B9F1-8171-C84E-AB53-5D06B22A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DC839B-10A1-A849-B8BF-9C81AD04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978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CE7A697-B759-5D47-9A83-93B673C19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3CFC1C-DDEE-0844-923D-CBA333F76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C6D4ED-A359-6D4D-ADA1-7E4C763C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6E996E-2119-6A48-AB33-DFF572FA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B59974-D0AD-5246-B30B-E7747245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6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7CED6-4C94-5C4F-8123-753C809E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C086D0-D3E5-204A-893A-F47237D4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921FA9-88AB-AD46-B7FB-2BC5BC67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DD2409-CC95-184A-9FCB-46120CCD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9C7E14-5164-C04B-BA56-F5AF708B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42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16747-82E5-124D-A858-C097533D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DFFB8-1639-3744-9E93-E42CBCD2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9DAFE2-7FD7-184A-AF4E-5D97DBA7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705C26-9061-044C-86C4-97725691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3C0D7F-6D6B-9948-A3A6-23B03220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15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B31C11-8BC3-F94F-819D-1376BBA4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5F3FAF-1B4C-6C42-86B5-D0DFBE8FF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C67935C-FF6A-9849-BCF6-7559987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4BD973-7D32-5840-8DFD-B0731E6E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89CF9F3-C2D4-8948-89D3-58B402EE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1A047B-0D1F-254E-944B-7D854D2E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8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00859-E575-9841-93CC-9F8C82AF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193ACC-2B41-6D4F-8571-E400CDB56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9741BA6-0B67-774C-8310-B3CB5CBB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EA73419-BBC8-2C47-B8F0-017E882BD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494EE9C-4BC1-BF4E-92D4-8952C74F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02850C-BCCD-2749-A1B2-2D9CEA5B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67E3C3F-8EC0-1C4C-8519-D4700430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06B08B9-E5C8-1343-88C2-9F046C93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044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4C222-B692-624B-9801-AA3B7B3A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8AC14AF-CBCC-2244-A5B0-584BE6AD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6C7C00B-E8DA-AB4A-8956-2DF2A75F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AADC6E0-474B-B642-BFAC-61855F6F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84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911CD37-C190-B348-B7CB-0331842E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A9B0DE-BE42-5F4C-8F01-C5E960D6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7CE2663-2E91-2C48-9967-9E8AF6A6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0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5F5E3-B27A-A549-88CE-C3336444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BD935B-C45F-7140-9009-484CF9742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1BB3CE9-3483-3342-AFB7-8C467ABB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FBC921-1E2D-0540-8FD1-7307E7FE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357EAE-F98E-B940-9C7B-2F1F3F67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FB5C2F-AD68-8C40-B4DF-BC49C6C4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42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BB9B0-5A92-0543-9BAD-A01B9380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CCD46B-4C31-8544-B21B-A1D2429F1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E92E88-A84A-E046-9FFA-D933548DB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3928EF-76DB-D641-9798-37DAE1E0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064CB3-15E4-C944-8016-47B9A791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910BDF-9DF0-6044-81C2-58BE86A8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648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FF05F1-5AC3-1E42-AA84-18B659C1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06DA579-EE6C-BE4B-9EE9-EF49B777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F28160-80B7-B541-92F8-799CD8752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5DDC-7C45-0640-9E5A-2AEF1D0CF611}" type="datetimeFigureOut">
              <a:rPr lang="sr-Latn-RS" smtClean="0"/>
              <a:t>20.11.2021.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3C24D0-24C6-1048-AF57-69718BAA9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F33C6-58D6-5E42-BE5F-681DE3390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4B4F-BF00-5346-B705-2DF91B2FA0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84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.wikipedia.org/wiki/Ura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5">
            <a:extLst>
              <a:ext uri="{FF2B5EF4-FFF2-40B4-BE49-F238E27FC236}">
                <a16:creationId xmlns:a16="http://schemas.microsoft.com/office/drawing/2014/main" id="{491B5EA6-88DE-CF4E-9054-21C52A662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>
          <a:xfrm>
            <a:off x="20" y="-106326"/>
            <a:ext cx="12191980" cy="69643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82EA4BF-FFE5-2D46-BE40-57957752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hr-HR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Sunčev sustav</a:t>
            </a:r>
            <a:endParaRPr lang="sr-Latn-RS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D193B23-6551-9D4C-A1FC-65AC25968AA5}"/>
              </a:ext>
            </a:extLst>
          </p:cNvPr>
          <p:cNvSpPr txBox="1"/>
          <p:nvPr/>
        </p:nvSpPr>
        <p:spPr>
          <a:xfrm>
            <a:off x="0" y="0"/>
            <a:ext cx="286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r-HR" sz="2400"/>
              <a:t>OŠ Zvonimira Franka</a:t>
            </a:r>
            <a:endParaRPr lang="sr-Latn-RS" sz="240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58837B8-F01A-F64C-BE4D-35A10BD59F3D}"/>
              </a:ext>
            </a:extLst>
          </p:cNvPr>
          <p:cNvSpPr txBox="1"/>
          <p:nvPr/>
        </p:nvSpPr>
        <p:spPr>
          <a:xfrm>
            <a:off x="9498859" y="5920678"/>
            <a:ext cx="311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r-HR" sz="2400"/>
              <a:t>Anita Bračun, Paola Širić, Paola Dodoš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94607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82F0DD-289A-9949-AA24-2448CCF5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21" y="-46893"/>
            <a:ext cx="10515600" cy="1325563"/>
          </a:xfrm>
        </p:spPr>
        <p:txBody>
          <a:bodyPr/>
          <a:lstStyle/>
          <a:p>
            <a:r>
              <a:rPr lang="hr-HR"/>
              <a:t>Neptun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F14F1B8-3AD1-1748-B6A8-E0FD5601E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9" y="1561787"/>
            <a:ext cx="5801784" cy="4351338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F7943741-C007-FE4B-BD88-03286088D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1" y="879949"/>
            <a:ext cx="4064000" cy="541866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68B816F-9118-ED42-9FA5-F9425C961C15}"/>
              </a:ext>
            </a:extLst>
          </p:cNvPr>
          <p:cNvSpPr txBox="1"/>
          <p:nvPr/>
        </p:nvSpPr>
        <p:spPr>
          <a:xfrm>
            <a:off x="259021" y="6298616"/>
            <a:ext cx="275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15. Prikaz nas sa planetom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06D657F-0874-134F-814B-8266244C21CF}"/>
              </a:ext>
            </a:extLst>
          </p:cNvPr>
          <p:cNvSpPr txBox="1"/>
          <p:nvPr/>
        </p:nvSpPr>
        <p:spPr>
          <a:xfrm>
            <a:off x="5099641" y="5913125"/>
            <a:ext cx="254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16. Prikaz Neptuna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799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E2B2C746-A4EA-F24F-A7FB-379BE4DBC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3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E071B1-C14E-B34A-B1D8-5E0EB509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Uran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4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48FF4-AC53-B446-8366-C1FCE69F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Neke informacije o Uranu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807354-58B0-4C4D-9625-6012008A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/>
              <a:t>Uran je sedmi planet po udaljenosti od Sunca</a:t>
            </a:r>
          </a:p>
          <a:p>
            <a:r>
              <a:rPr lang="hr-HR"/>
              <a:t> Prvi planet otkriven teleskopom</a:t>
            </a:r>
          </a:p>
          <a:p>
            <a:r>
              <a:rPr lang="hr-HR"/>
              <a:t>Ime je dobio po Uranu bogu neba i ocu Titana </a:t>
            </a:r>
          </a:p>
          <a:p>
            <a:r>
              <a:rPr lang="hr-HR"/>
              <a:t>Veći je od Zemlje oko 4 puta, a masivniji 14, 5 puta</a:t>
            </a:r>
          </a:p>
          <a:p>
            <a:r>
              <a:rPr lang="hr-HR"/>
              <a:t>Zbog brze vrtnje blago je spljošten</a:t>
            </a:r>
          </a:p>
          <a:p>
            <a:r>
              <a:rPr lang="hr-HR"/>
              <a:t>Svjetlo plave je boje koju uzrokuje kombinacija tragova metana i  raspršenja svjetlosti u vodiku i heliju</a:t>
            </a:r>
          </a:p>
          <a:p>
            <a:r>
              <a:rPr lang="hr-HR"/>
              <a:t>Četvrtinu godine prema Suncu je okrenuta polarna strana Urana, kad se izmjena dana i noći zbiva jedino u području ekvatora, sa Suncem nisko pri horizontu</a:t>
            </a:r>
          </a:p>
          <a:p>
            <a:r>
              <a:rPr lang="hr-HR"/>
              <a:t>Drugu četvrtinu godine prema Suncu je okrenuto ekvatorsko područje, s brzom izmjenom dana i noći</a:t>
            </a:r>
          </a:p>
          <a:p>
            <a:r>
              <a:rPr lang="hr-HR"/>
              <a:t>Temperatura na Uranu najviša je u ekvatorskom području</a:t>
            </a:r>
          </a:p>
          <a:p>
            <a:r>
              <a:rPr lang="hr-HR"/>
              <a:t>Prvi planet otkriven u moderno doba(William Herschela)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F0A261D-529C-5B48-97E7-91B3F5CE8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7" y="217664"/>
            <a:ext cx="4457035" cy="294604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7D284B9-D24F-E94A-A6FD-261D1A8643CF}"/>
              </a:ext>
            </a:extLst>
          </p:cNvPr>
          <p:cNvSpPr txBox="1"/>
          <p:nvPr/>
        </p:nvSpPr>
        <p:spPr>
          <a:xfrm>
            <a:off x="7411557" y="3163711"/>
            <a:ext cx="37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1. Prikaz teleskopa Hubble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182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BE41C9-7B68-4941-BE18-081290CB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9" y="0"/>
            <a:ext cx="10515600" cy="1325563"/>
          </a:xfrm>
        </p:spPr>
        <p:txBody>
          <a:bodyPr/>
          <a:lstStyle/>
          <a:p>
            <a:r>
              <a:rPr lang="hr-HR"/>
              <a:t>Uranovi sateliti i prstenovi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EE11E-560B-B14B-84BF-5A44D53B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hr-HR"/>
              <a:t>Pronađeno je ukupno 27 Uranovih prirodnih satelita</a:t>
            </a:r>
          </a:p>
          <a:p>
            <a:r>
              <a:rPr lang="hr-HR"/>
              <a:t>Gustoća Uranovih satelita znatno je veća od gustoće Saturnovih satelita</a:t>
            </a:r>
          </a:p>
          <a:p>
            <a:r>
              <a:rPr lang="hr-HR"/>
              <a:t>Mogu se podijeliti u tri skupine:</a:t>
            </a:r>
          </a:p>
          <a:p>
            <a:pPr marL="0" indent="0">
              <a:buNone/>
            </a:pPr>
            <a:r>
              <a:rPr lang="hr-HR"/>
              <a:t> </a:t>
            </a:r>
          </a:p>
        </p:txBody>
      </p:sp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D11D62C4-89D9-2E46-817E-1B02CE2DE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2408"/>
              </p:ext>
            </p:extLst>
          </p:nvPr>
        </p:nvGraphicFramePr>
        <p:xfrm>
          <a:off x="838200" y="3700975"/>
          <a:ext cx="9794358" cy="24029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64786">
                  <a:extLst>
                    <a:ext uri="{9D8B030D-6E8A-4147-A177-3AD203B41FA5}">
                      <a16:colId xmlns:a16="http://schemas.microsoft.com/office/drawing/2014/main" val="1904854341"/>
                    </a:ext>
                  </a:extLst>
                </a:gridCol>
                <a:gridCol w="3264786">
                  <a:extLst>
                    <a:ext uri="{9D8B030D-6E8A-4147-A177-3AD203B41FA5}">
                      <a16:colId xmlns:a16="http://schemas.microsoft.com/office/drawing/2014/main" val="3983314261"/>
                    </a:ext>
                  </a:extLst>
                </a:gridCol>
                <a:gridCol w="3264786">
                  <a:extLst>
                    <a:ext uri="{9D8B030D-6E8A-4147-A177-3AD203B41FA5}">
                      <a16:colId xmlns:a16="http://schemas.microsoft.com/office/drawing/2014/main" val="3104091750"/>
                    </a:ext>
                  </a:extLst>
                </a:gridCol>
              </a:tblGrid>
              <a:tr h="607106">
                <a:tc>
                  <a:txBody>
                    <a:bodyPr/>
                    <a:lstStyle/>
                    <a:p>
                      <a:r>
                        <a:rPr lang="hr-HR"/>
                        <a:t>13 unutarnjih satelita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5 velikih satelita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7 vanjskih satelita</a:t>
                      </a: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86880"/>
                  </a:ext>
                </a:extLst>
              </a:tr>
              <a:tr h="607106">
                <a:tc>
                  <a:txBody>
                    <a:bodyPr/>
                    <a:lstStyle/>
                    <a:p>
                      <a:r>
                        <a:rPr lang="hr-HR"/>
                        <a:t>tamni i mali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veliki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Otkriveni 1997. godine </a:t>
                      </a: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17146"/>
                  </a:ext>
                </a:extLst>
              </a:tr>
              <a:tr h="946380">
                <a:tc>
                  <a:txBody>
                    <a:bodyPr/>
                    <a:lstStyle/>
                    <a:p>
                      <a:r>
                        <a:rPr lang="hr-HR"/>
                        <a:t>Kupid, Rozalinda, Kordelija, Bjanka, Julija, Dezdemona, Porcija, Belinda, Perdita, Puck, Mab, Ofelija, Kresida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Miranda, Ariel, Umbriel, Titanija, Oberon</a:t>
                      </a: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Francisco, Caliban, Stephano, Trinculo, Sycorax, Prospero, Setebos i Ferdinand</a:t>
                      </a: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90497"/>
                  </a:ext>
                </a:extLst>
              </a:tr>
            </a:tbl>
          </a:graphicData>
        </a:graphic>
      </p:graphicFrame>
      <p:sp>
        <p:nvSpPr>
          <p:cNvPr id="10" name="TekstniOkvir 9">
            <a:extLst>
              <a:ext uri="{FF2B5EF4-FFF2-40B4-BE49-F238E27FC236}">
                <a16:creationId xmlns:a16="http://schemas.microsoft.com/office/drawing/2014/main" id="{4AA78035-0695-AF46-BE77-8E8FE66DBAB0}"/>
              </a:ext>
            </a:extLst>
          </p:cNvPr>
          <p:cNvSpPr txBox="1"/>
          <p:nvPr/>
        </p:nvSpPr>
        <p:spPr>
          <a:xfrm>
            <a:off x="838200" y="3331643"/>
            <a:ext cx="445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Tablica 1. Prikaz tablice i Uranovih satelita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887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DD1F-C772-454C-898F-8F53C720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84" y="0"/>
            <a:ext cx="10515600" cy="1325563"/>
          </a:xfrm>
        </p:spPr>
        <p:txBody>
          <a:bodyPr/>
          <a:lstStyle/>
          <a:p>
            <a:r>
              <a:rPr lang="hr-HR"/>
              <a:t>Uranovi prstenovi</a:t>
            </a:r>
            <a:br>
              <a:rPr lang="hr-HR"/>
            </a:b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B7BBF63-E2B6-2947-9F5B-BEE86D59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82" y="101800"/>
            <a:ext cx="5361420" cy="299493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062126B-6EFA-A14C-9FAB-32548368E790}"/>
              </a:ext>
            </a:extLst>
          </p:cNvPr>
          <p:cNvSpPr txBox="1"/>
          <p:nvPr/>
        </p:nvSpPr>
        <p:spPr>
          <a:xfrm>
            <a:off x="155568" y="1056650"/>
            <a:ext cx="6653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/>
              <a:t>-Uran ima 9 prstenova</a:t>
            </a:r>
          </a:p>
          <a:p>
            <a:pPr algn="l"/>
            <a:r>
              <a:rPr lang="hr-HR" sz="3200"/>
              <a:t>-Svaki prsten obiđe planet dva puta svakih osam sati </a:t>
            </a:r>
          </a:p>
          <a:p>
            <a:pPr algn="l"/>
            <a:r>
              <a:rPr lang="hr-HR" sz="3200"/>
              <a:t>-Deseti i jedanaesti prsteni otkriveni su kasnije 1985. godine</a:t>
            </a:r>
          </a:p>
          <a:p>
            <a:pPr algn="l"/>
            <a:r>
              <a:rPr lang="hr-HR" sz="3200"/>
              <a:t>-Uranovi prstenovi redom su: 1986U, 6, 5, 4, Alfa, Beta, Eta, Gama, Delta, Lambda, Epsilon</a:t>
            </a:r>
          </a:p>
          <a:p>
            <a:pPr algn="l"/>
            <a:endParaRPr lang="hr-HR" sz="3200"/>
          </a:p>
          <a:p>
            <a:pPr algn="l"/>
            <a:endParaRPr lang="sr-Latn-RS" sz="320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4E176E0-ED5B-1448-A6AB-5D4C2BC25979}"/>
              </a:ext>
            </a:extLst>
          </p:cNvPr>
          <p:cNvSpPr txBox="1"/>
          <p:nvPr/>
        </p:nvSpPr>
        <p:spPr>
          <a:xfrm>
            <a:off x="5179385" y="242156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C90797B-059A-E747-8808-302409373F0E}"/>
              </a:ext>
            </a:extLst>
          </p:cNvPr>
          <p:cNvSpPr txBox="1"/>
          <p:nvPr/>
        </p:nvSpPr>
        <p:spPr>
          <a:xfrm>
            <a:off x="6670582" y="3151299"/>
            <a:ext cx="471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2. Prikaz Urana i njegovih prstenova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183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B1E5D-DBA4-8441-AB89-34DC2D00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70" y="205637"/>
            <a:ext cx="10515600" cy="1325563"/>
          </a:xfrm>
        </p:spPr>
        <p:txBody>
          <a:bodyPr/>
          <a:lstStyle/>
          <a:p>
            <a:r>
              <a:rPr lang="hr-HR"/>
              <a:t>Orbita i rotacija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3A888F-B1BA-F84E-88CB-FB3A144F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1200"/>
            <a:ext cx="10515600" cy="4351338"/>
          </a:xfrm>
        </p:spPr>
        <p:txBody>
          <a:bodyPr/>
          <a:lstStyle/>
          <a:p>
            <a:r>
              <a:rPr lang="hr-HR"/>
              <a:t>Samo je jedna letjelica posjetila Uran: Voyager 2</a:t>
            </a:r>
          </a:p>
          <a:p>
            <a:r>
              <a:rPr lang="hr-HR"/>
              <a:t>Posjetila ga je 24. siječnja 1986.</a:t>
            </a:r>
          </a:p>
          <a:p>
            <a:r>
              <a:rPr lang="hr-HR"/>
              <a:t>Uran spada u podvrstu zvanu ledeni divovi</a:t>
            </a:r>
          </a:p>
          <a:p>
            <a:r>
              <a:rPr lang="hr-HR"/>
              <a:t>Plavkasta atmosfera sastoji se od vodika(83%), helija(15%), metana(2%), vode i amonijaka ima u tragovima</a:t>
            </a:r>
          </a:p>
          <a:p>
            <a:r>
              <a:rPr lang="hr-HR"/>
              <a:t>Tijekom 1988. godine teleskop je snimio 20 Uranovih oblaka</a:t>
            </a:r>
          </a:p>
          <a:p>
            <a:r>
              <a:rPr lang="hr-HR"/>
              <a:t>Jedan Uranov obilazak oko Sunca traje 83, 83 godine, a dan 17 sati i 14 minuta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45B3E43-B3DB-0244-91F7-4C40AF17B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39" y="109095"/>
            <a:ext cx="4165145" cy="233649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580D212-A793-7946-944A-64D5DD646A3B}"/>
              </a:ext>
            </a:extLst>
          </p:cNvPr>
          <p:cNvSpPr txBox="1"/>
          <p:nvPr/>
        </p:nvSpPr>
        <p:spPr>
          <a:xfrm>
            <a:off x="7907239" y="2357464"/>
            <a:ext cx="35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3. Prikaz letjelice Voyager 2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746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2EF4C-65CF-194D-8E43-4579311D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/>
              <a:t>Ovako bismo mi izgledali da živimo na Uranu, a zvali bi se Uranci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6AA049A-B3A3-5749-BD5A-B858227E5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8" y="1253331"/>
            <a:ext cx="5801784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6076FA4-7E19-234E-822B-884E785D069A}"/>
              </a:ext>
            </a:extLst>
          </p:cNvPr>
          <p:cNvSpPr txBox="1"/>
          <p:nvPr/>
        </p:nvSpPr>
        <p:spPr>
          <a:xfrm>
            <a:off x="2880093" y="5604670"/>
            <a:ext cx="580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4. Crtež kako bismo izgledali da živimo na Uranu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183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F9C14-4D77-8043-A449-32EFD8C7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84" y="663517"/>
            <a:ext cx="10515600" cy="1325563"/>
          </a:xfrm>
        </p:spPr>
        <p:txBody>
          <a:bodyPr/>
          <a:lstStyle/>
          <a:p>
            <a:r>
              <a:rPr lang="hr-HR"/>
              <a:t>Literatura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F0CA6E-2E42-F544-A51E-8F557F68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/>
          </a:p>
          <a:p>
            <a:r>
              <a:rPr lang="hr-HR"/>
              <a:t>Google -</a:t>
            </a:r>
          </a:p>
          <a:p>
            <a:r>
              <a:rPr lang="hr-HR"/>
              <a:t>Wikipedia -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4C422C5-FA1A-0649-AC23-DB606CE70C34}"/>
              </a:ext>
            </a:extLst>
          </p:cNvPr>
          <p:cNvSpPr txBox="1"/>
          <p:nvPr/>
        </p:nvSpPr>
        <p:spPr>
          <a:xfrm>
            <a:off x="2765352" y="2913471"/>
            <a:ext cx="609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>
                <a:hlinkClick r:id="rId2"/>
              </a:rPr>
              <a:t>https://hr.m.wikipedia.org/wiki/Uran</a:t>
            </a:r>
            <a:endParaRPr lang="hr-HR"/>
          </a:p>
          <a:p>
            <a:endParaRPr lang="sr-Latn-R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7DFA6D2-659F-E647-89BD-4E846FA223E9}"/>
              </a:ext>
            </a:extLst>
          </p:cNvPr>
          <p:cNvSpPr txBox="1"/>
          <p:nvPr/>
        </p:nvSpPr>
        <p:spPr>
          <a:xfrm>
            <a:off x="2435520" y="2405398"/>
            <a:ext cx="6093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/>
              <a:t>https://www.google.com/?hl=hr&amp;safe=active&amp;ssui=on</a:t>
            </a:r>
          </a:p>
        </p:txBody>
      </p:sp>
    </p:spTree>
    <p:extLst>
      <p:ext uri="{BB962C8B-B14F-4D97-AF65-F5344CB8AC3E}">
        <p14:creationId xmlns:p14="http://schemas.microsoft.com/office/powerpoint/2010/main" val="270439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8F3A8423-7B9C-6D41-A04A-AF8D9320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546" y="2103438"/>
            <a:ext cx="4213152" cy="1232528"/>
          </a:xfrm>
        </p:spPr>
        <p:txBody>
          <a:bodyPr>
            <a:noAutofit/>
          </a:bodyPr>
          <a:lstStyle/>
          <a:p>
            <a:r>
              <a:rPr lang="hr-HR" sz="9600"/>
              <a:t>Kraj</a:t>
            </a:r>
            <a:br>
              <a:rPr lang="hr-HR" sz="9600"/>
            </a:br>
            <a:r>
              <a:rPr lang="hr-HR" sz="4000"/>
              <a:t>Hvala na pažnji!</a:t>
            </a:r>
            <a:endParaRPr lang="sr-Latn-RS" sz="9600"/>
          </a:p>
        </p:txBody>
      </p:sp>
    </p:spTree>
    <p:extLst>
      <p:ext uri="{BB962C8B-B14F-4D97-AF65-F5344CB8AC3E}">
        <p14:creationId xmlns:p14="http://schemas.microsoft.com/office/powerpoint/2010/main" val="200978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48288-9193-6940-99F9-B92C9B7D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59" y="-180975"/>
            <a:ext cx="10515600" cy="1325563"/>
          </a:xfrm>
        </p:spPr>
        <p:txBody>
          <a:bodyPr/>
          <a:lstStyle/>
          <a:p>
            <a:r>
              <a:rPr lang="hr-HR"/>
              <a:t>Neke informacije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DA0C4B-0714-824C-AB53-019CA1AD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9" y="762582"/>
            <a:ext cx="8413638" cy="3330954"/>
          </a:xfrm>
        </p:spPr>
        <p:txBody>
          <a:bodyPr/>
          <a:lstStyle/>
          <a:p>
            <a:r>
              <a:rPr lang="hr-HR"/>
              <a:t>Sunčev sustav je sustav zvijezde Sunca i manjih nebeskih tijela</a:t>
            </a:r>
          </a:p>
          <a:p>
            <a:r>
              <a:rPr lang="hr-HR"/>
              <a:t>Planeti:  Merkur, Venera, Zemlja, Mars, Jupiter, Saturn, Uran i Neptun</a:t>
            </a:r>
          </a:p>
          <a:p>
            <a:r>
              <a:rPr lang="hr-HR"/>
              <a:t>Planet je nebesko tijelo koje obilazi oko zvijezde</a:t>
            </a:r>
          </a:p>
          <a:p>
            <a:r>
              <a:rPr lang="hr-HR"/>
              <a:t>Imamo osam planeta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7A5943D-B2FB-E547-BE2C-48ABD4E47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23" y="3022444"/>
            <a:ext cx="6257518" cy="348816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10D3339-1649-1E48-B346-439C7BB60096}"/>
              </a:ext>
            </a:extLst>
          </p:cNvPr>
          <p:cNvSpPr txBox="1"/>
          <p:nvPr/>
        </p:nvSpPr>
        <p:spPr>
          <a:xfrm>
            <a:off x="5385723" y="6439373"/>
            <a:ext cx="357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1. Prikaz Sunčevog sustava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56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5FA04-5341-D047-B3FA-3BF59A26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Merkur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EE7FFDB-0532-924F-85F7-E74AECE8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6297"/>
            <a:ext cx="3263503" cy="4351338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BD0EB4E6-D6B9-334F-9750-84A83BF3E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7" y="1486297"/>
            <a:ext cx="5801784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AA75EF4-7F51-7243-B65B-C968DD3066AC}"/>
              </a:ext>
            </a:extLst>
          </p:cNvPr>
          <p:cNvSpPr txBox="1"/>
          <p:nvPr/>
        </p:nvSpPr>
        <p:spPr>
          <a:xfrm flipH="1">
            <a:off x="630699" y="5837635"/>
            <a:ext cx="47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2. Prikaz nas sa Merkurom</a:t>
            </a:r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7C34016-D2FB-0A4D-8F8D-ABAB28DBC13C}"/>
              </a:ext>
            </a:extLst>
          </p:cNvPr>
          <p:cNvSpPr txBox="1"/>
          <p:nvPr/>
        </p:nvSpPr>
        <p:spPr>
          <a:xfrm>
            <a:off x="5573169" y="5837635"/>
            <a:ext cx="26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3. Prikaz Merkura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605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88004C-433E-0E4D-8B0A-7A196D89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Venera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B830A70-BFCC-154C-B2F5-10AA7695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781"/>
            <a:ext cx="3263503" cy="4351338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7CD5C460-6EBB-094F-9CA5-07986D2C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75" y="1557781"/>
            <a:ext cx="5878918" cy="440918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9F957C8-AB6D-F946-BFA7-011F1DD77C85}"/>
              </a:ext>
            </a:extLst>
          </p:cNvPr>
          <p:cNvSpPr txBox="1"/>
          <p:nvPr/>
        </p:nvSpPr>
        <p:spPr>
          <a:xfrm>
            <a:off x="653779" y="5909119"/>
            <a:ext cx="27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4. Prikaz nas sa planetom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6A5A3B8-8E60-5643-90FD-7C84F0CCE1D8}"/>
              </a:ext>
            </a:extLst>
          </p:cNvPr>
          <p:cNvSpPr txBox="1"/>
          <p:nvPr/>
        </p:nvSpPr>
        <p:spPr>
          <a:xfrm>
            <a:off x="6096000" y="6052602"/>
            <a:ext cx="291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5. Prikaz Venere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949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5BAD17-662F-B241-92FA-93A63913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Zemlja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A098BE0-577B-3140-A91E-FAFD3E00D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95" y="1825625"/>
            <a:ext cx="7884410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5B715BF-D0D7-4844-A0C2-15BA26290695}"/>
              </a:ext>
            </a:extLst>
          </p:cNvPr>
          <p:cNvSpPr txBox="1"/>
          <p:nvPr/>
        </p:nvSpPr>
        <p:spPr>
          <a:xfrm>
            <a:off x="2255430" y="6176963"/>
            <a:ext cx="2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6. Prikaz Zemlje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871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16F97-2B03-DB42-82BE-69029E51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Mars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F083778-F136-694F-AAC9-F45161E9C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16" y="1403153"/>
            <a:ext cx="5402258" cy="4050874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95747082-FB9E-264E-B31A-D8EA49B1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5" y="1403153"/>
            <a:ext cx="5402258" cy="405169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90425ED-0D62-6847-8309-113557265B4D}"/>
              </a:ext>
            </a:extLst>
          </p:cNvPr>
          <p:cNvSpPr txBox="1"/>
          <p:nvPr/>
        </p:nvSpPr>
        <p:spPr>
          <a:xfrm>
            <a:off x="293913" y="5458151"/>
            <a:ext cx="276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7. Prikaz nas sa planetom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E8B861E-080D-D44F-9CBF-C0C8EC1737FC}"/>
              </a:ext>
            </a:extLst>
          </p:cNvPr>
          <p:cNvSpPr txBox="1"/>
          <p:nvPr/>
        </p:nvSpPr>
        <p:spPr>
          <a:xfrm>
            <a:off x="6490616" y="5409959"/>
            <a:ext cx="286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8. Prikaz Marsa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5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AB5DA-FC7B-524C-917F-219EEC7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Jupiter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B09323F-3E3B-8A44-A9C2-C758AC783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17" y="1533230"/>
            <a:ext cx="3263503" cy="4351338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2DF20D13-ECF9-E945-89F8-0597188A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02" y="1533230"/>
            <a:ext cx="3313863" cy="441848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DDCA9D1-3874-7B4A-A9FF-E092C1530EDC}"/>
              </a:ext>
            </a:extLst>
          </p:cNvPr>
          <p:cNvSpPr txBox="1"/>
          <p:nvPr/>
        </p:nvSpPr>
        <p:spPr>
          <a:xfrm>
            <a:off x="1045977" y="5899844"/>
            <a:ext cx="25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9. Prikaz nas sa planetom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4B2BADD-FB74-1846-82F4-951672366621}"/>
              </a:ext>
            </a:extLst>
          </p:cNvPr>
          <p:cNvSpPr txBox="1"/>
          <p:nvPr/>
        </p:nvSpPr>
        <p:spPr>
          <a:xfrm>
            <a:off x="7029102" y="5951714"/>
            <a:ext cx="266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10. Prikaz Jupitera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158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1AEE8-1817-784C-9D86-781DD6EA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Saturn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98314A8-2EE6-1C4A-948C-1D184E4BD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27" y="1458105"/>
            <a:ext cx="3510170" cy="4680228"/>
          </a:xfr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0FD2264F-FD1D-D546-B637-90BB8E40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2" y="1433623"/>
            <a:ext cx="3528532" cy="470471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6DEF20A-E519-BB4A-9DC7-718D22FB1158}"/>
              </a:ext>
            </a:extLst>
          </p:cNvPr>
          <p:cNvSpPr txBox="1"/>
          <p:nvPr/>
        </p:nvSpPr>
        <p:spPr>
          <a:xfrm>
            <a:off x="1047066" y="6138333"/>
            <a:ext cx="256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11. Prikaz nas sa planetom</a:t>
            </a:r>
            <a:endParaRPr lang="sr-Latn-R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B02A90-4C88-F640-A888-C62D58D49FAE}"/>
              </a:ext>
            </a:extLst>
          </p:cNvPr>
          <p:cNvSpPr txBox="1"/>
          <p:nvPr/>
        </p:nvSpPr>
        <p:spPr>
          <a:xfrm>
            <a:off x="6632989" y="6157536"/>
            <a:ext cx="28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12. Prikaz Saturna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222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D471A-FC17-A044-A365-44C52317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Uran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469F36D-ECEC-794B-BA7D-F5FC9F11B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5" y="1690688"/>
            <a:ext cx="3263503" cy="4351338"/>
          </a:xfrm>
        </p:spPr>
      </p:pic>
      <p:pic>
        <p:nvPicPr>
          <p:cNvPr id="3" name="Slika 4">
            <a:extLst>
              <a:ext uri="{FF2B5EF4-FFF2-40B4-BE49-F238E27FC236}">
                <a16:creationId xmlns:a16="http://schemas.microsoft.com/office/drawing/2014/main" id="{37C5DAAB-1E76-464F-9C2B-8EFBD3BAE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61" y="1690688"/>
            <a:ext cx="5801784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95F0F03-30CD-1E4A-88FB-8F35862D5C14}"/>
              </a:ext>
            </a:extLst>
          </p:cNvPr>
          <p:cNvSpPr txBox="1"/>
          <p:nvPr/>
        </p:nvSpPr>
        <p:spPr>
          <a:xfrm>
            <a:off x="596655" y="6042026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13. Prikaz nas sa planetom</a:t>
            </a:r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A0FC6F9-49CA-E94A-9013-3B974CAE7083}"/>
              </a:ext>
            </a:extLst>
          </p:cNvPr>
          <p:cNvSpPr txBox="1"/>
          <p:nvPr/>
        </p:nvSpPr>
        <p:spPr>
          <a:xfrm>
            <a:off x="5793561" y="6042026"/>
            <a:ext cx="271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Slika 14. Prikaz Urana 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026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BC98BBB87BC7458E2DE47510F928A7" ma:contentTypeVersion="12" ma:contentTypeDescription="Stvaranje novog dokumenta." ma:contentTypeScope="" ma:versionID="a3ef4c77fce983f16842824deb34c8d8">
  <xsd:schema xmlns:xsd="http://www.w3.org/2001/XMLSchema" xmlns:xs="http://www.w3.org/2001/XMLSchema" xmlns:p="http://schemas.microsoft.com/office/2006/metadata/properties" xmlns:ns2="bfc45139-5f4a-4692-a581-a550b4322036" xmlns:ns3="55dcce55-61b4-480c-a952-0898a5406bc1" targetNamespace="http://schemas.microsoft.com/office/2006/metadata/properties" ma:root="true" ma:fieldsID="089e86d7706d6c87afd7eebf81776fbf" ns2:_="" ns3:_="">
    <xsd:import namespace="bfc45139-5f4a-4692-a581-a550b4322036"/>
    <xsd:import namespace="55dcce55-61b4-480c-a952-0898a5406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7l5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5139-5f4a-4692-a581-a550b4322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7l5" ma:index="18" nillable="true" ma:displayName="Osoba ili grupa" ma:list="UserInfo" ma:internalName="p7l5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ce55-61b4-480c-a952-0898a540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l5 xmlns="bfc45139-5f4a-4692-a581-a550b4322036">
      <UserInfo>
        <DisplayName/>
        <AccountId xsi:nil="true"/>
        <AccountType/>
      </UserInfo>
    </p7l5>
  </documentManagement>
</p:properties>
</file>

<file path=customXml/itemProps1.xml><?xml version="1.0" encoding="utf-8"?>
<ds:datastoreItem xmlns:ds="http://schemas.openxmlformats.org/officeDocument/2006/customXml" ds:itemID="{E4AAA107-33C8-495E-B5CC-DDB15744ECD6}"/>
</file>

<file path=customXml/itemProps2.xml><?xml version="1.0" encoding="utf-8"?>
<ds:datastoreItem xmlns:ds="http://schemas.openxmlformats.org/officeDocument/2006/customXml" ds:itemID="{C35E9737-AAB3-4F22-934D-A40AA8F81AAA}"/>
</file>

<file path=customXml/itemProps3.xml><?xml version="1.0" encoding="utf-8"?>
<ds:datastoreItem xmlns:ds="http://schemas.openxmlformats.org/officeDocument/2006/customXml" ds:itemID="{7B119D01-17F6-4269-8FDC-3CD336BF66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Široki zaslon</PresentationFormat>
  <Paragraphs>85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Sunčev sustav</vt:lpstr>
      <vt:lpstr>Neke informacije</vt:lpstr>
      <vt:lpstr>Merkur</vt:lpstr>
      <vt:lpstr>Venera</vt:lpstr>
      <vt:lpstr>Zemlja</vt:lpstr>
      <vt:lpstr>Mars</vt:lpstr>
      <vt:lpstr>Jupiter</vt:lpstr>
      <vt:lpstr>Saturn</vt:lpstr>
      <vt:lpstr>Uran</vt:lpstr>
      <vt:lpstr>Neptun</vt:lpstr>
      <vt:lpstr>Uran</vt:lpstr>
      <vt:lpstr>Neke informacije o Uranu</vt:lpstr>
      <vt:lpstr>Uranovi sateliti i prstenovi</vt:lpstr>
      <vt:lpstr>Uranovi prstenovi </vt:lpstr>
      <vt:lpstr>Orbita i rotacija</vt:lpstr>
      <vt:lpstr>Ovako bismo mi izgledali da živimo na Uranu, a zvali bi se Uranci</vt:lpstr>
      <vt:lpstr>Literatura </vt:lpstr>
      <vt:lpstr>Kraj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 sustav</dc:title>
  <dc:creator>Mira Bračun</dc:creator>
  <cp:lastModifiedBy>Marina</cp:lastModifiedBy>
  <cp:revision>4</cp:revision>
  <dcterms:created xsi:type="dcterms:W3CDTF">2021-11-16T16:21:38Z</dcterms:created>
  <dcterms:modified xsi:type="dcterms:W3CDTF">2021-11-20T18:30:11Z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0x010100E0BC98BBB87BC7458E2DE47510F928A7</vt:lpwstr>
  </property>
</Properties>
</file>