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comments/comment1.xml" ContentType="application/vnd.openxmlformats-officedocument.presentationml.comment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2" r:id="rId1"/>
  </p:sldMasterIdLst>
  <p:sldIdLst>
    <p:sldId id="256" r:id="rId2"/>
    <p:sldId id="257" r:id="rId3"/>
    <p:sldId id="260" r:id="rId4"/>
    <p:sldId id="258" r:id="rId5"/>
    <p:sldId id="269" r:id="rId6"/>
    <p:sldId id="259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1" r:id="rId16"/>
    <p:sldId id="270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runo Solenički" initials="BS" lastIdx="1" clrIdx="0">
    <p:extLst>
      <p:ext uri="{19B8F6BF-5375-455C-9EA6-DF929625EA0E}">
        <p15:presenceInfo xmlns:p15="http://schemas.microsoft.com/office/powerpoint/2012/main" userId="a4ecdd83a8bf075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7" d="100"/>
          <a:sy n="67" d="100"/>
        </p:scale>
        <p:origin x="82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11-20T22:58:15.981" idx="1">
    <p:pos x="10" y="10"/>
    <p:text/>
    <p:extLst>
      <p:ext uri="{C676402C-5697-4E1C-873F-D02D1690AC5C}">
        <p15:threadingInfo xmlns:p15="http://schemas.microsoft.com/office/powerpoint/2012/main" timeZoneBias="-6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pPr/>
              <a:t>11/22/2021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178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pPr/>
              <a:t>11/22/2021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54006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pPr/>
              <a:t>11/22/2021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84463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pPr/>
              <a:t>11/22/2021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41608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 cit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pPr/>
              <a:t>11/22/2021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88243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ili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pPr/>
              <a:t>11/22/2021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62205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pPr/>
              <a:t>11/22/2021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62946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pPr/>
              <a:t>11/22/2021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5564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pPr/>
              <a:t>11/22/2021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5997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pPr/>
              <a:t>11/22/2021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56631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pPr/>
              <a:t>11/22/2021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9199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pPr/>
              <a:t>11/22/2021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25365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pPr/>
              <a:t>11/22/2021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019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pPr/>
              <a:t>11/22/2021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6490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pPr/>
              <a:t>11/22/2021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3505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pPr/>
              <a:t>11/22/2021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5498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3E8B1C-86EF-43CF-8304-249481088644}" type="datetimeFigureOut">
              <a:rPr lang="en-US" smtClean="0"/>
              <a:pPr/>
              <a:t>11/22/2021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3DB2ADC-AF19-4574-8C10-79B5B04FCA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2566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4" r:id="rId12"/>
    <p:sldLayoutId id="2147483765" r:id="rId13"/>
    <p:sldLayoutId id="2147483766" r:id="rId14"/>
    <p:sldLayoutId id="2147483767" r:id="rId15"/>
    <p:sldLayoutId id="214748376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worldatlas.com" TargetMode="External"/><Relationship Id="rId3" Type="http://schemas.openxmlformats.org/officeDocument/2006/relationships/hyperlink" Target="http://www.wikipedia.com/" TargetMode="External"/><Relationship Id="rId7" Type="http://schemas.openxmlformats.org/officeDocument/2006/relationships/hyperlink" Target="elvanec.com" TargetMode="External"/><Relationship Id="rId2" Type="http://schemas.openxmlformats.org/officeDocument/2006/relationships/hyperlink" Target="http://www.enciklopedija.hr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tportal.hr" TargetMode="External"/><Relationship Id="rId5" Type="http://schemas.openxmlformats.org/officeDocument/2006/relationships/hyperlink" Target="klik.hr" TargetMode="External"/><Relationship Id="rId10" Type="http://schemas.openxmlformats.org/officeDocument/2006/relationships/hyperlink" Target="https://www.nationalgeographic.com/science/article/neptune" TargetMode="External"/><Relationship Id="rId4" Type="http://schemas.openxmlformats.org/officeDocument/2006/relationships/hyperlink" Target="https://eskola.zvjezdarnica.hr/" TargetMode="External"/><Relationship Id="rId9" Type="http://schemas.openxmlformats.org/officeDocument/2006/relationships/hyperlink" Target="nationalgeographic.com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hr.wikipedia.org/wiki/Ledeni_div" TargetMode="External"/><Relationship Id="rId2" Type="http://schemas.openxmlformats.org/officeDocument/2006/relationships/hyperlink" Target="https://hr.wikipedia.org/wiki/Jovijanski_planeti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hr.wikipedia.org/wiki/Helij" TargetMode="External"/><Relationship Id="rId3" Type="http://schemas.openxmlformats.org/officeDocument/2006/relationships/hyperlink" Target="https://hr.wikipedia.org/wiki/Sat" TargetMode="External"/><Relationship Id="rId7" Type="http://schemas.openxmlformats.org/officeDocument/2006/relationships/hyperlink" Target="https://hr.wikipedia.org/wiki/Vodik" TargetMode="External"/><Relationship Id="rId2" Type="http://schemas.openxmlformats.org/officeDocument/2006/relationships/hyperlink" Target="https://hr.wikipedia.org/wiki/Godin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hr.wikipedia.org/wiki/Atmosfera" TargetMode="External"/><Relationship Id="rId5" Type="http://schemas.openxmlformats.org/officeDocument/2006/relationships/hyperlink" Target="https://hr.wikipedia.org/wiki/Magnetsko_polje" TargetMode="External"/><Relationship Id="rId4" Type="http://schemas.openxmlformats.org/officeDocument/2006/relationships/hyperlink" Target="https://hr.wikipedia.org/wiki/Minuta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93408A4-98B8-4659-AAA2-644403301E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31452" y="1062259"/>
            <a:ext cx="5825448" cy="1680942"/>
          </a:xfrm>
        </p:spPr>
        <p:txBody>
          <a:bodyPr>
            <a:normAutofit fontScale="90000"/>
          </a:bodyPr>
          <a:lstStyle/>
          <a:p>
            <a:pPr algn="l"/>
            <a:r>
              <a:rPr lang="en-GB" dirty="0" err="1"/>
              <a:t>Mjese</a:t>
            </a:r>
            <a:r>
              <a:rPr lang="hr-HR" dirty="0" err="1"/>
              <a:t>čni</a:t>
            </a:r>
            <a:r>
              <a:rPr lang="hr-HR" dirty="0"/>
              <a:t> projekt: Planet Uran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2D6B7DBE-9518-42A2-84F8-9B7253D6D4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04553" y="5562599"/>
            <a:ext cx="3317198" cy="353689"/>
          </a:xfrm>
        </p:spPr>
        <p:txBody>
          <a:bodyPr>
            <a:normAutofit fontScale="92500"/>
          </a:bodyPr>
          <a:lstStyle/>
          <a:p>
            <a:r>
              <a:rPr lang="hr-HR" dirty="0"/>
              <a:t>Jan Božić i Patrik Solenički, 6.c </a:t>
            </a:r>
          </a:p>
        </p:txBody>
      </p:sp>
      <p:pic>
        <p:nvPicPr>
          <p:cNvPr id="16" name="Picture 3">
            <a:extLst>
              <a:ext uri="{FF2B5EF4-FFF2-40B4-BE49-F238E27FC236}">
                <a16:creationId xmlns:a16="http://schemas.microsoft.com/office/drawing/2014/main" id="{17D3FD58-CC3C-4597-8358-C0ED4255089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4876799" cy="6857989"/>
          </a:xfrm>
          <a:prstGeom prst="rect">
            <a:avLst/>
          </a:prstGeom>
        </p:spPr>
      </p:pic>
      <p:pic>
        <p:nvPicPr>
          <p:cNvPr id="1026" name="Picture 2" descr="Uran u prirodnoj boji (Voyager 2, 1986.)">
            <a:extLst>
              <a:ext uri="{FF2B5EF4-FFF2-40B4-BE49-F238E27FC236}">
                <a16:creationId xmlns:a16="http://schemas.microsoft.com/office/drawing/2014/main" id="{6258DCC4-3F51-4FDB-A697-40BAB8845B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0" y="2777269"/>
            <a:ext cx="2639174" cy="2675061"/>
          </a:xfrm>
          <a:prstGeom prst="ellipse">
            <a:avLst/>
          </a:prstGeom>
          <a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100000" sy="100000" flip="none" algn="tl"/>
          </a:blipFill>
          <a:effectLst>
            <a:softEdge rad="127000"/>
          </a:effectLst>
        </p:spPr>
      </p:pic>
      <p:sp>
        <p:nvSpPr>
          <p:cNvPr id="4" name="TekstniOkvir 3">
            <a:extLst>
              <a:ext uri="{FF2B5EF4-FFF2-40B4-BE49-F238E27FC236}">
                <a16:creationId xmlns:a16="http://schemas.microsoft.com/office/drawing/2014/main" id="{7EF4222D-4799-4BD7-B1CE-7C6B432EFEED}"/>
              </a:ext>
            </a:extLst>
          </p:cNvPr>
          <p:cNvSpPr txBox="1"/>
          <p:nvPr/>
        </p:nvSpPr>
        <p:spPr>
          <a:xfrm>
            <a:off x="5435232" y="0"/>
            <a:ext cx="34865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Osnovna škola Zvonimira Franka</a:t>
            </a:r>
          </a:p>
        </p:txBody>
      </p:sp>
    </p:spTree>
    <p:extLst>
      <p:ext uri="{BB962C8B-B14F-4D97-AF65-F5344CB8AC3E}">
        <p14:creationId xmlns:p14="http://schemas.microsoft.com/office/powerpoint/2010/main" val="11999494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CE7829C-E507-426E-8162-93A863C030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Planeti sunčeva sustava - Mars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0D09E90-CF87-4CEE-8742-B3ECB3149E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hr-HR" dirty="0"/>
          </a:p>
          <a:p>
            <a:endParaRPr lang="hr-HR" dirty="0"/>
          </a:p>
          <a:p>
            <a:endParaRPr lang="hr-HR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05C4B1C4-CC79-403F-9C1F-C7918C0AB69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334" y="1649895"/>
            <a:ext cx="4744279" cy="3558209"/>
          </a:xfrm>
          <a:prstGeom prst="rect">
            <a:avLst/>
          </a:prstGeom>
        </p:spPr>
      </p:pic>
      <p:pic>
        <p:nvPicPr>
          <p:cNvPr id="5122" name="Picture 2" descr="When will we finally set foot on Mars? | TheHill">
            <a:extLst>
              <a:ext uri="{FF2B5EF4-FFF2-40B4-BE49-F238E27FC236}">
                <a16:creationId xmlns:a16="http://schemas.microsoft.com/office/drawing/2014/main" id="{FE94DE0E-B6C7-45CD-B5A2-A8DA94B0D5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421613" y="1649895"/>
            <a:ext cx="4152737" cy="3558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D08DD868-E4F1-4479-B54E-BDA837804B02}"/>
              </a:ext>
            </a:extLst>
          </p:cNvPr>
          <p:cNvSpPr txBox="1"/>
          <p:nvPr/>
        </p:nvSpPr>
        <p:spPr>
          <a:xfrm>
            <a:off x="5421613" y="5253627"/>
            <a:ext cx="3159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Slika 5: Mars</a:t>
            </a:r>
          </a:p>
        </p:txBody>
      </p:sp>
    </p:spTree>
    <p:extLst>
      <p:ext uri="{BB962C8B-B14F-4D97-AF65-F5344CB8AC3E}">
        <p14:creationId xmlns:p14="http://schemas.microsoft.com/office/powerpoint/2010/main" val="16062770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CE7829C-E507-426E-8162-93A863C030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Planeti sunčeva sustava - Jupiter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0D09E90-CF87-4CEE-8742-B3ECB3149E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hr-HR" dirty="0"/>
          </a:p>
          <a:p>
            <a:endParaRPr lang="hr-HR" dirty="0"/>
          </a:p>
          <a:p>
            <a:endParaRPr lang="hr-HR" dirty="0"/>
          </a:p>
        </p:txBody>
      </p:sp>
      <p:pic>
        <p:nvPicPr>
          <p:cNvPr id="6146" name="Picture 2" descr="What Is Jupiter Made Of? - WorldAtlas">
            <a:extLst>
              <a:ext uri="{FF2B5EF4-FFF2-40B4-BE49-F238E27FC236}">
                <a16:creationId xmlns:a16="http://schemas.microsoft.com/office/drawing/2014/main" id="{A375DDD1-8F43-4EB0-9E91-0EFF0A0003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63534" y="1692714"/>
            <a:ext cx="5068283" cy="3169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14505594-AB93-4147-8A55-BE39A785D5A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334" y="1270000"/>
            <a:ext cx="3886200" cy="5181600"/>
          </a:xfrm>
          <a:prstGeom prst="rect">
            <a:avLst/>
          </a:prstGeom>
        </p:spPr>
      </p:pic>
      <p:sp>
        <p:nvSpPr>
          <p:cNvPr id="4" name="TekstniOkvir 3">
            <a:extLst>
              <a:ext uri="{FF2B5EF4-FFF2-40B4-BE49-F238E27FC236}">
                <a16:creationId xmlns:a16="http://schemas.microsoft.com/office/drawing/2014/main" id="{1CBCE671-B3BB-431B-B43E-D2E4B6A46223}"/>
              </a:ext>
            </a:extLst>
          </p:cNvPr>
          <p:cNvSpPr txBox="1"/>
          <p:nvPr/>
        </p:nvSpPr>
        <p:spPr>
          <a:xfrm>
            <a:off x="4577845" y="4861177"/>
            <a:ext cx="31116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Slika 6: Jupiter</a:t>
            </a:r>
          </a:p>
        </p:txBody>
      </p:sp>
    </p:spTree>
    <p:extLst>
      <p:ext uri="{BB962C8B-B14F-4D97-AF65-F5344CB8AC3E}">
        <p14:creationId xmlns:p14="http://schemas.microsoft.com/office/powerpoint/2010/main" val="21792312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CE7829C-E507-426E-8162-93A863C030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Planeti sunčeva sustava - Saturn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0D09E90-CF87-4CEE-8742-B3ECB3149E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hr-HR" dirty="0"/>
          </a:p>
          <a:p>
            <a:endParaRPr lang="hr-HR" dirty="0"/>
          </a:p>
          <a:p>
            <a:endParaRPr lang="hr-HR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95FBD6D3-C14A-41CF-B2B3-139888100CC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333" y="1348105"/>
            <a:ext cx="3617575" cy="4823433"/>
          </a:xfrm>
          <a:prstGeom prst="rect">
            <a:avLst/>
          </a:prstGeom>
        </p:spPr>
      </p:pic>
      <p:pic>
        <p:nvPicPr>
          <p:cNvPr id="7170" name="Picture 2" descr="Hot springs on Saturn&amp;#39;s moon Enceladus may support life | Science &amp;amp;  Environment News | Zee News">
            <a:extLst>
              <a:ext uri="{FF2B5EF4-FFF2-40B4-BE49-F238E27FC236}">
                <a16:creationId xmlns:a16="http://schemas.microsoft.com/office/drawing/2014/main" id="{B1C2199E-8BF8-4C68-AD18-1CD8B89815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94908" y="2257592"/>
            <a:ext cx="5257801" cy="3004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niOkvir 3">
            <a:extLst>
              <a:ext uri="{FF2B5EF4-FFF2-40B4-BE49-F238E27FC236}">
                <a16:creationId xmlns:a16="http://schemas.microsoft.com/office/drawing/2014/main" id="{89B022E9-C63D-4DEF-A78B-63F5D3ED2D68}"/>
              </a:ext>
            </a:extLst>
          </p:cNvPr>
          <p:cNvSpPr txBox="1"/>
          <p:nvPr/>
        </p:nvSpPr>
        <p:spPr>
          <a:xfrm>
            <a:off x="4294908" y="5219910"/>
            <a:ext cx="32549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Slika 7: Saturn</a:t>
            </a:r>
          </a:p>
        </p:txBody>
      </p:sp>
    </p:spTree>
    <p:extLst>
      <p:ext uri="{BB962C8B-B14F-4D97-AF65-F5344CB8AC3E}">
        <p14:creationId xmlns:p14="http://schemas.microsoft.com/office/powerpoint/2010/main" val="8844775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CE7829C-E507-426E-8162-93A863C030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Planeti sunčeva sustava - Uran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0D09E90-CF87-4CEE-8742-B3ECB3149E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hr-HR" dirty="0"/>
          </a:p>
          <a:p>
            <a:endParaRPr lang="hr-HR" dirty="0"/>
          </a:p>
          <a:p>
            <a:endParaRPr lang="hr-HR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A523D4B8-8F94-4C83-BCAF-D01FB720888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334" y="1537253"/>
            <a:ext cx="3448878" cy="4598504"/>
          </a:xfrm>
          <a:prstGeom prst="rect">
            <a:avLst/>
          </a:prstGeom>
        </p:spPr>
      </p:pic>
      <p:pic>
        <p:nvPicPr>
          <p:cNvPr id="8194" name="Picture 2" descr="NA DANAŠNJI DAN 13. ožujka 1781. otkriven je planet Uran - jeste li znali  da su planeti od Merkura do Jupitera bili su poznati još i starim  Egipćanima i Babiloncima ?">
            <a:extLst>
              <a:ext uri="{FF2B5EF4-FFF2-40B4-BE49-F238E27FC236}">
                <a16:creationId xmlns:a16="http://schemas.microsoft.com/office/drawing/2014/main" id="{FF7EDA8C-4C76-49D2-A96C-9022974B3E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26212" y="2170103"/>
            <a:ext cx="5276205" cy="3332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niOkvir 3">
            <a:extLst>
              <a:ext uri="{FF2B5EF4-FFF2-40B4-BE49-F238E27FC236}">
                <a16:creationId xmlns:a16="http://schemas.microsoft.com/office/drawing/2014/main" id="{8936F014-BDC7-4DB8-B9F9-FD496A90CAFD}"/>
              </a:ext>
            </a:extLst>
          </p:cNvPr>
          <p:cNvSpPr txBox="1"/>
          <p:nvPr/>
        </p:nvSpPr>
        <p:spPr>
          <a:xfrm>
            <a:off x="4126212" y="5497429"/>
            <a:ext cx="38827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Slika 8: Uran</a:t>
            </a:r>
          </a:p>
        </p:txBody>
      </p:sp>
    </p:spTree>
    <p:extLst>
      <p:ext uri="{BB962C8B-B14F-4D97-AF65-F5344CB8AC3E}">
        <p14:creationId xmlns:p14="http://schemas.microsoft.com/office/powerpoint/2010/main" val="17547596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CE7829C-E507-426E-8162-93A863C030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Planeti sunčeva sustava - Neptun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0D09E90-CF87-4CEE-8742-B3ECB3149E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hr-HR"/>
          </a:p>
          <a:p>
            <a:endParaRPr lang="hr-HR"/>
          </a:p>
          <a:p>
            <a:endParaRPr lang="hr-HR" dirty="0"/>
          </a:p>
        </p:txBody>
      </p:sp>
      <p:pic>
        <p:nvPicPr>
          <p:cNvPr id="9218" name="Picture 2" descr="175. godina od otkrića Neptuna - Impuls">
            <a:extLst>
              <a:ext uri="{FF2B5EF4-FFF2-40B4-BE49-F238E27FC236}">
                <a16:creationId xmlns:a16="http://schemas.microsoft.com/office/drawing/2014/main" id="{6C7F4F71-234F-4EB8-806A-B101C3ECF1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00380" y="2188816"/>
            <a:ext cx="4922531" cy="3231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F0C67B9F-A0E3-4892-954E-D2C12DF6184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418" y="1270000"/>
            <a:ext cx="3860962" cy="5147949"/>
          </a:xfrm>
          <a:prstGeom prst="rect">
            <a:avLst/>
          </a:prstGeom>
        </p:spPr>
      </p:pic>
      <p:sp>
        <p:nvSpPr>
          <p:cNvPr id="4" name="TekstniOkvir 3">
            <a:extLst>
              <a:ext uri="{FF2B5EF4-FFF2-40B4-BE49-F238E27FC236}">
                <a16:creationId xmlns:a16="http://schemas.microsoft.com/office/drawing/2014/main" id="{F276C8C7-F92D-4DAB-AB75-DEC91DDC3D7E}"/>
              </a:ext>
            </a:extLst>
          </p:cNvPr>
          <p:cNvSpPr txBox="1"/>
          <p:nvPr/>
        </p:nvSpPr>
        <p:spPr>
          <a:xfrm>
            <a:off x="4600380" y="5403334"/>
            <a:ext cx="25726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Slika 9. Neptun</a:t>
            </a:r>
          </a:p>
        </p:txBody>
      </p:sp>
    </p:spTree>
    <p:extLst>
      <p:ext uri="{BB962C8B-B14F-4D97-AF65-F5344CB8AC3E}">
        <p14:creationId xmlns:p14="http://schemas.microsoft.com/office/powerpoint/2010/main" val="17744024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:a16="http://schemas.microsoft.com/office/drawing/2014/main" id="{6894340D-4EB7-4DE9-A565-7B1E5854706B}"/>
              </a:ext>
            </a:extLst>
          </p:cNvPr>
          <p:cNvSpPr txBox="1"/>
          <p:nvPr/>
        </p:nvSpPr>
        <p:spPr>
          <a:xfrm>
            <a:off x="677334" y="1930400"/>
            <a:ext cx="670105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hr-HR" dirty="0"/>
              <a:t>Hrvatska enciklopedija (</a:t>
            </a:r>
            <a:r>
              <a:rPr lang="hr-HR" dirty="0">
                <a:hlinkClick r:id="rId2"/>
              </a:rPr>
              <a:t>www.enciklopedija.hr</a:t>
            </a:r>
            <a:r>
              <a:rPr lang="hr-HR" dirty="0"/>
              <a:t>)</a:t>
            </a:r>
            <a:endParaRPr lang="hr-HR" dirty="0">
              <a:hlinkClick r:id="rId3"/>
            </a:endParaRPr>
          </a:p>
          <a:p>
            <a:pPr marL="342900" indent="-342900">
              <a:buAutoNum type="arabicPeriod"/>
            </a:pPr>
            <a:r>
              <a:rPr lang="hr-HR" dirty="0"/>
              <a:t>Wikipedija (</a:t>
            </a:r>
            <a:r>
              <a:rPr lang="hr-HR" dirty="0">
                <a:hlinkClick r:id="rId3"/>
              </a:rPr>
              <a:t>hr.wikipedia.com</a:t>
            </a:r>
            <a:r>
              <a:rPr lang="hr-HR" dirty="0"/>
              <a:t>)</a:t>
            </a:r>
          </a:p>
          <a:p>
            <a:pPr marL="342900" indent="-342900">
              <a:buAutoNum type="arabicPeriod"/>
            </a:pPr>
            <a:r>
              <a:rPr lang="hr-HR" dirty="0"/>
              <a:t>E-škola astronomije (</a:t>
            </a:r>
            <a:r>
              <a:rPr lang="hr-HR" dirty="0">
                <a:hlinkClick r:id="rId4"/>
              </a:rPr>
              <a:t>eskola.zvjezdarnica.hr</a:t>
            </a:r>
            <a:r>
              <a:rPr lang="hr-HR" dirty="0"/>
              <a:t>)</a:t>
            </a:r>
          </a:p>
          <a:p>
            <a:pPr marL="342900" indent="-342900">
              <a:buFontTx/>
              <a:buAutoNum type="arabicPeriod"/>
            </a:pPr>
            <a:r>
              <a:rPr lang="hr-HR" dirty="0"/>
              <a:t>Slike (</a:t>
            </a:r>
            <a:r>
              <a:rPr lang="hr-HR" dirty="0">
                <a:hlinkClick r:id="rId5" action="ppaction://hlinkfile"/>
              </a:rPr>
              <a:t>klik.hr</a:t>
            </a:r>
            <a:r>
              <a:rPr lang="hr-HR" dirty="0"/>
              <a:t>, </a:t>
            </a:r>
            <a:r>
              <a:rPr lang="hr-HR" dirty="0">
                <a:hlinkClick r:id="rId6" action="ppaction://hlinkfile"/>
              </a:rPr>
              <a:t>tportal.hr</a:t>
            </a:r>
            <a:r>
              <a:rPr lang="hr-HR" dirty="0"/>
              <a:t>, </a:t>
            </a:r>
            <a:r>
              <a:rPr lang="hr-HR" dirty="0">
                <a:hlinkClick r:id="rId7" action="ppaction://hlinkfile"/>
              </a:rPr>
              <a:t>elvanec.com</a:t>
            </a:r>
            <a:r>
              <a:rPr lang="hr-HR" dirty="0"/>
              <a:t>, </a:t>
            </a:r>
            <a:r>
              <a:rPr lang="hr-HR" dirty="0">
                <a:hlinkClick r:id="rId8" action="ppaction://hlinkfile"/>
              </a:rPr>
              <a:t>worldatlas.com</a:t>
            </a:r>
            <a:r>
              <a:rPr lang="hr-HR" dirty="0"/>
              <a:t>, </a:t>
            </a:r>
            <a:r>
              <a:rPr lang="hr-HR" dirty="0">
                <a:hlinkClick r:id="rId9" action="ppaction://hlinkfile"/>
              </a:rPr>
              <a:t>n</a:t>
            </a:r>
            <a:r>
              <a:rPr lang="hr-HR" b="0" i="0" u="none" strike="noStrike" dirty="0">
                <a:solidFill>
                  <a:srgbClr val="AAADB2"/>
                </a:solidFill>
                <a:effectLst/>
                <a:latin typeface="Roboto" panose="02000000000000000000" pitchFamily="2" charset="0"/>
                <a:hlinkClick r:id="rId9" action="ppaction://hlinkfile"/>
              </a:rPr>
              <a:t>ationalgeographic.com</a:t>
            </a:r>
            <a:r>
              <a:rPr lang="hr-HR" b="0" i="0" u="none" strike="noStrike" dirty="0">
                <a:effectLst/>
                <a:latin typeface="Roboto" panose="02000000000000000000" pitchFamily="2" charset="0"/>
              </a:rPr>
              <a:t>)</a:t>
            </a:r>
            <a:endParaRPr lang="hr-HR" b="0" i="0" u="none" strike="noStrike" dirty="0">
              <a:effectLst/>
              <a:latin typeface="Roboto" panose="02000000000000000000" pitchFamily="2" charset="0"/>
              <a:hlinkClick r:id="rId10" tooltip="Neptune facts and information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342900" indent="-342900">
              <a:buAutoNum type="arabicPeriod"/>
            </a:pPr>
            <a:endParaRPr lang="hr-HR" dirty="0"/>
          </a:p>
          <a:p>
            <a:pPr marL="342900" indent="-342900">
              <a:buAutoNum type="arabicPeriod"/>
            </a:pPr>
            <a:endParaRPr lang="hr-HR" dirty="0"/>
          </a:p>
        </p:txBody>
      </p:sp>
      <p:sp>
        <p:nvSpPr>
          <p:cNvPr id="3" name="Naslov 1">
            <a:extLst>
              <a:ext uri="{FF2B5EF4-FFF2-40B4-BE49-F238E27FC236}">
                <a16:creationId xmlns:a16="http://schemas.microsoft.com/office/drawing/2014/main" id="{A441B37C-7436-4C0C-907B-555CBE6973D7}"/>
              </a:ext>
            </a:extLst>
          </p:cNvPr>
          <p:cNvSpPr txBox="1">
            <a:spLocks/>
          </p:cNvSpPr>
          <p:nvPr/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hr-HR" dirty="0"/>
              <a:t>Popis literature</a:t>
            </a:r>
          </a:p>
        </p:txBody>
      </p:sp>
    </p:spTree>
    <p:extLst>
      <p:ext uri="{BB962C8B-B14F-4D97-AF65-F5344CB8AC3E}">
        <p14:creationId xmlns:p14="http://schemas.microsoft.com/office/powerpoint/2010/main" val="17989935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CE7829C-E507-426E-8162-93A863C03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2768600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hr-HR" sz="4800" b="1" dirty="0"/>
              <a:t>HVALA NA PAŽNJI!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0D09E90-CF87-4CEE-8742-B3ECB3149E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hr-HR" dirty="0"/>
          </a:p>
          <a:p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7854020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658DF08-E2D2-4FE2-9907-C4A0E6B64E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Podatci o Uranu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71997D0-2B58-4F86-A263-5DC59AD155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/>
              <a:t>7. po redu planet od Sunca, na srednjoj udaljenosti od Sunca 19.23 </a:t>
            </a:r>
            <a:r>
              <a:rPr lang="hr-HR" u="sng" dirty="0">
                <a:solidFill>
                  <a:schemeClr val="accent1"/>
                </a:solidFill>
              </a:rPr>
              <a:t>astronomskih jedinica</a:t>
            </a:r>
            <a:r>
              <a:rPr lang="hr-HR" dirty="0"/>
              <a:t> (mjerna jedinica za duljinu, oko 150.000.000 km, jednaka je udaljenosti Zemlje od Sunca)</a:t>
            </a:r>
          </a:p>
          <a:p>
            <a:r>
              <a:rPr lang="hr-HR" dirty="0"/>
              <a:t>prvi planet otkriven </a:t>
            </a:r>
            <a:r>
              <a:rPr lang="hr-HR" u="sng" dirty="0">
                <a:solidFill>
                  <a:schemeClr val="accent1"/>
                </a:solidFill>
              </a:rPr>
              <a:t>teleskopom</a:t>
            </a:r>
            <a:r>
              <a:rPr lang="hr-HR" dirty="0">
                <a:solidFill>
                  <a:schemeClr val="tx1"/>
                </a:solidFill>
              </a:rPr>
              <a:t>, </a:t>
            </a:r>
            <a:r>
              <a:rPr lang="pl-PL" dirty="0">
                <a:solidFill>
                  <a:srgbClr val="202122"/>
                </a:solidFill>
                <a:latin typeface="Arial" panose="020B0604020202020204" pitchFamily="34" charset="0"/>
              </a:rPr>
              <a:t>1781. g.</a:t>
            </a:r>
            <a:endParaRPr lang="hr-HR" u="sng" dirty="0">
              <a:solidFill>
                <a:schemeClr val="accent1"/>
              </a:solidFill>
            </a:endParaRPr>
          </a:p>
          <a:p>
            <a:r>
              <a:rPr lang="hr-HR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spada u podvrstu </a:t>
            </a:r>
            <a:r>
              <a:rPr lang="hr-HR" b="0" i="0" u="none" strike="noStrike" dirty="0" err="1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2" tooltip="Jovijanski planeti"/>
              </a:rPr>
              <a:t>jovijanskih</a:t>
            </a:r>
            <a:r>
              <a:rPr lang="hr-HR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2" tooltip="Jovijanski planeti"/>
              </a:rPr>
              <a:t> planeta</a:t>
            </a:r>
            <a:r>
              <a:rPr lang="hr-HR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zvanu </a:t>
            </a:r>
            <a:r>
              <a:rPr lang="hr-HR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3" tooltip="Ledeni div"/>
              </a:rPr>
              <a:t>ledeni divovi</a:t>
            </a:r>
            <a:endParaRPr lang="hr-HR" dirty="0"/>
          </a:p>
          <a:p>
            <a:r>
              <a:rPr lang="hr-HR" dirty="0"/>
              <a:t>od Zemlje je </a:t>
            </a:r>
            <a:r>
              <a:rPr lang="hr-HR" u="sng" dirty="0">
                <a:solidFill>
                  <a:schemeClr val="accent1"/>
                </a:solidFill>
              </a:rPr>
              <a:t>veći</a:t>
            </a:r>
            <a:r>
              <a:rPr lang="hr-HR" dirty="0"/>
              <a:t> oko 4 puta, a </a:t>
            </a:r>
            <a:r>
              <a:rPr lang="hr-HR" u="sng" dirty="0">
                <a:solidFill>
                  <a:schemeClr val="accent1"/>
                </a:solidFill>
              </a:rPr>
              <a:t>masivniji</a:t>
            </a:r>
            <a:r>
              <a:rPr lang="hr-HR" dirty="0"/>
              <a:t> </a:t>
            </a:r>
            <a:r>
              <a:rPr lang="hr-HR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oko 14,5 puta</a:t>
            </a:r>
          </a:p>
          <a:p>
            <a:r>
              <a:rPr lang="hr-HR" dirty="0"/>
              <a:t>ima prstenove oko sebe kao i Saturn, njih 13; uski su, eliptičnog oblika, posebno vanjski, nisu cjeloviti poput Saturnovih prstenova, stoga se slabije vide</a:t>
            </a:r>
          </a:p>
          <a:p>
            <a:r>
              <a:rPr lang="hr-HR" dirty="0"/>
              <a:t>Ima 27 prirodnih satelita</a:t>
            </a:r>
          </a:p>
        </p:txBody>
      </p:sp>
    </p:spTree>
    <p:extLst>
      <p:ext uri="{BB962C8B-B14F-4D97-AF65-F5344CB8AC3E}">
        <p14:creationId xmlns:p14="http://schemas.microsoft.com/office/powerpoint/2010/main" val="33060862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9CB81DD-D59E-4D7A-821D-8A00EC8DBD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Podatci o Uranu (2)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8F5BCA2-9844-469D-9545-595ADAA2BD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obilazak oko Sunca („Uranova godina”) traje 84,32 </a:t>
            </a:r>
            <a:r>
              <a:rPr lang="hr-HR" b="0" i="0" u="sng" dirty="0">
                <a:solidFill>
                  <a:schemeClr val="accent1"/>
                </a:solidFill>
                <a:effectLst/>
                <a:latin typeface="Arial" panose="020B0604020202020204" pitchFamily="34" charset="0"/>
              </a:rPr>
              <a:t>zemaljske </a:t>
            </a:r>
            <a:r>
              <a:rPr lang="hr-HR" b="0" i="0" u="sng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2" tooltip="Godina"/>
              </a:rPr>
              <a:t>godine</a:t>
            </a:r>
            <a:r>
              <a:rPr lang="hr-HR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a dan na ekvatoru traje 17 </a:t>
            </a:r>
            <a:r>
              <a:rPr lang="hr-HR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3" tooltip="Sat"/>
              </a:rPr>
              <a:t>sati</a:t>
            </a:r>
            <a:r>
              <a:rPr lang="hr-HR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i 14 </a:t>
            </a:r>
            <a:r>
              <a:rPr lang="hr-HR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4" tooltip="Minuta"/>
              </a:rPr>
              <a:t>minuta</a:t>
            </a:r>
            <a:endParaRPr lang="hr-HR" b="0" i="0" u="none" strike="noStrike" dirty="0">
              <a:solidFill>
                <a:srgbClr val="0645AD"/>
              </a:solidFill>
              <a:effectLst/>
              <a:latin typeface="Arial" panose="020B0604020202020204" pitchFamily="34" charset="0"/>
            </a:endParaRPr>
          </a:p>
          <a:p>
            <a:r>
              <a:rPr lang="hr-HR" dirty="0"/>
              <a:t>poseban je po tome što mu je os rotacije polegnuta u odnosu na putanju oko Sunca, pa se izmjena dana i noći značajno razlikuje u različitim dijelovima putanje oko Sunca</a:t>
            </a:r>
          </a:p>
          <a:p>
            <a:r>
              <a:rPr lang="pl-PL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5" tooltip="Magnetsko polje"/>
              </a:rPr>
              <a:t>magnetsko polje</a:t>
            </a:r>
            <a:r>
              <a:rPr lang="pl-PL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je nagnuto čak 55° prema osi rotacije</a:t>
            </a:r>
          </a:p>
          <a:p>
            <a:r>
              <a:rPr lang="hr-HR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plavkasta </a:t>
            </a:r>
            <a:r>
              <a:rPr lang="hr-HR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6" tooltip="Atmosfera"/>
              </a:rPr>
              <a:t>atmosfera</a:t>
            </a:r>
            <a:r>
              <a:rPr lang="hr-HR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 sastoji se velikom većinom od </a:t>
            </a:r>
            <a:r>
              <a:rPr lang="hr-HR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7" tooltip="Vodik"/>
              </a:rPr>
              <a:t>vodika</a:t>
            </a:r>
            <a:r>
              <a:rPr lang="hr-HR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(83%) i </a:t>
            </a:r>
            <a:r>
              <a:rPr lang="hr-HR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8" tooltip="Helij"/>
              </a:rPr>
              <a:t>helija</a:t>
            </a:r>
            <a:r>
              <a:rPr lang="hr-HR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(15%).</a:t>
            </a:r>
          </a:p>
          <a:p>
            <a:r>
              <a:rPr lang="hr-HR" u="sng" dirty="0">
                <a:solidFill>
                  <a:schemeClr val="accent1"/>
                </a:solidFill>
              </a:rPr>
              <a:t>temperatura</a:t>
            </a:r>
            <a:r>
              <a:rPr lang="hr-HR" dirty="0"/>
              <a:t> na Uranu jako je </a:t>
            </a:r>
            <a:r>
              <a:rPr lang="hr-HR" dirty="0">
                <a:solidFill>
                  <a:schemeClr val="tx1"/>
                </a:solidFill>
              </a:rPr>
              <a:t>niska; n</a:t>
            </a:r>
            <a:r>
              <a:rPr lang="pl-PL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ajniža izmjerena temperatura je oko </a:t>
            </a:r>
            <a:br>
              <a:rPr lang="pl-PL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lang="pl-PL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-224°C</a:t>
            </a:r>
            <a:r>
              <a:rPr lang="pl-PL" dirty="0">
                <a:solidFill>
                  <a:schemeClr val="tx1"/>
                </a:solidFill>
                <a:latin typeface="Arial" panose="020B0604020202020204" pitchFamily="34" charset="0"/>
              </a:rPr>
              <a:t>; i</a:t>
            </a:r>
            <a:r>
              <a:rPr lang="pl-PL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ako ekvator nije stalno osunčan, temperatura je najviša u ekvatorskom području</a:t>
            </a:r>
            <a:endParaRPr lang="hr-H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8557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A3EC386-15D2-4372-830A-33AB39DB10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Pismo Zemljanima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9253CD5-938D-466D-9DED-DE49DAD9E7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634121"/>
            <a:ext cx="8596668" cy="440724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hr-HR" dirty="0"/>
              <a:t>Dragi prijatelji Zemljani,</a:t>
            </a:r>
          </a:p>
          <a:p>
            <a:pPr marL="0" indent="0">
              <a:buNone/>
            </a:pPr>
            <a:r>
              <a:rPr lang="hr-HR" dirty="0"/>
              <a:t>mi smo </a:t>
            </a:r>
            <a:r>
              <a:rPr lang="hr-HR" dirty="0" err="1"/>
              <a:t>Januran</a:t>
            </a:r>
            <a:r>
              <a:rPr lang="hr-HR" dirty="0"/>
              <a:t> i </a:t>
            </a:r>
            <a:r>
              <a:rPr lang="hr-HR" dirty="0" err="1"/>
              <a:t>Paturan</a:t>
            </a:r>
            <a:r>
              <a:rPr lang="hr-HR" dirty="0"/>
              <a:t>, stanovnici Urana. Stari smo 250 vaših godina. Imamo potpuno bijelu kožu i bijele nokte. Osim toga, naš vanjski izgled ne razlikuje se puno od vašeg. </a:t>
            </a:r>
          </a:p>
          <a:p>
            <a:pPr marL="0" indent="0">
              <a:buNone/>
            </a:pPr>
            <a:r>
              <a:rPr lang="hr-HR" dirty="0"/>
              <a:t>Život na Uranu nije baš oduvijek bio lak. Morali smo se prilagoditi na jako niske temperature, koje ponekad iznose oko -220°C. Također smo se morali prilagoditi na nizak tlak.</a:t>
            </a:r>
          </a:p>
          <a:p>
            <a:pPr marL="0" indent="0">
              <a:buNone/>
            </a:pPr>
            <a:r>
              <a:rPr lang="hr-HR" dirty="0"/>
              <a:t>Kako naša atmosfera nema dovoljno kisika za disanje, moramo ga izdvajati iz vode, jer ne možemo udisati vodik i helij. Zato ujutro popijemo nekoliko litara vode, iz koje se u našim plućima tijekom dana izdvaja kisik.</a:t>
            </a:r>
          </a:p>
          <a:p>
            <a:pPr marL="0" indent="0">
              <a:buNone/>
            </a:pPr>
            <a:r>
              <a:rPr lang="hr-HR" dirty="0"/>
              <a:t>Stanovnici Urana zovu se </a:t>
            </a:r>
            <a:r>
              <a:rPr lang="hr-HR" dirty="0" err="1"/>
              <a:t>Uranovci</a:t>
            </a:r>
            <a:r>
              <a:rPr lang="hr-HR" dirty="0"/>
              <a:t>; na polovima žive </a:t>
            </a:r>
            <a:r>
              <a:rPr lang="hr-HR" dirty="0" err="1"/>
              <a:t>Poluranovci</a:t>
            </a:r>
            <a:r>
              <a:rPr lang="hr-HR" dirty="0"/>
              <a:t>, a na ekvatoru </a:t>
            </a:r>
            <a:r>
              <a:rPr lang="hr-HR" dirty="0" err="1"/>
              <a:t>Ekvaturanovci</a:t>
            </a:r>
            <a:r>
              <a:rPr lang="hr-HR" dirty="0"/>
              <a:t>.</a:t>
            </a:r>
          </a:p>
          <a:p>
            <a:pPr marL="0" indent="0">
              <a:buNone/>
            </a:pPr>
            <a:r>
              <a:rPr lang="hr-HR" dirty="0"/>
              <a:t>Oni koji žive na polovima, moraju se seliti svakih pola Uranove godine s jednog pola na drugi jer je pola godine osunčan jedan, a pola godine drugi pol. </a:t>
            </a:r>
          </a:p>
          <a:p>
            <a:pPr marL="0" indent="0">
              <a:buNone/>
            </a:pPr>
            <a:r>
              <a:rPr lang="hr-HR" dirty="0"/>
              <a:t>Oni koji žive na ekvatoru, zimu i ljeto imaju po 2 puta godišnje.</a:t>
            </a:r>
          </a:p>
          <a:p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652780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A3EC386-15D2-4372-830A-33AB39DB10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Pismo Zemljanima (2)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9253CD5-938D-466D-9DED-DE49DAD9E7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4213321" cy="3880773"/>
          </a:xfrm>
        </p:spPr>
        <p:txBody>
          <a:bodyPr/>
          <a:lstStyle/>
          <a:p>
            <a:pPr marL="0" indent="0">
              <a:buNone/>
            </a:pPr>
            <a:r>
              <a:rPr lang="hr-HR" dirty="0"/>
              <a:t>Iako je sad kod nas ljeto, na Uranu je i dalje hladno, te moramo nositi dugačke majice i hlače. U skladu s bojom planeta, nosimo odjeću s nijansama plave boje. Kapa nam ljeti ne treba jer smo ipak navikli na hladnije vrijeme, ali zato imamo gustu kosu koja nam grije glavu.</a:t>
            </a: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B374E90E-5D05-45CD-A8E8-F1B15D9A6A3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21344" y="1320800"/>
            <a:ext cx="2771775" cy="492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2014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CE7829C-E507-426E-8162-93A863C030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Sunce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0D09E90-CF87-4CEE-8742-B3ECB3149E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hr-HR" dirty="0"/>
          </a:p>
          <a:p>
            <a:endParaRPr lang="hr-HR" dirty="0"/>
          </a:p>
          <a:p>
            <a:endParaRPr lang="hr-HR" dirty="0"/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10586D22-5B23-40A5-9934-BC82B4DADE1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333" y="1270000"/>
            <a:ext cx="7008927" cy="5256696"/>
          </a:xfrm>
          <a:prstGeom prst="rect">
            <a:avLst/>
          </a:prstGeom>
        </p:spPr>
      </p:pic>
      <p:pic>
        <p:nvPicPr>
          <p:cNvPr id="1026" name="Picture 2" descr="Znate li odakle uzrečica: &amp;quot;Sunce ti kalajisano&amp;quot;?">
            <a:extLst>
              <a:ext uri="{FF2B5EF4-FFF2-40B4-BE49-F238E27FC236}">
                <a16:creationId xmlns:a16="http://schemas.microsoft.com/office/drawing/2014/main" id="{70FA60E2-12AA-429B-A1D9-50D2951DD1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483390" y="2883309"/>
            <a:ext cx="1156274" cy="1091381"/>
          </a:xfrm>
          <a:prstGeom prst="ellipse">
            <a:avLst/>
          </a:prstGeom>
          <a:noFill/>
          <a:effectLst>
            <a:glow rad="838200">
              <a:schemeClr val="accent3">
                <a:satMod val="175000"/>
                <a:alpha val="74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niOkvir 3">
            <a:extLst>
              <a:ext uri="{FF2B5EF4-FFF2-40B4-BE49-F238E27FC236}">
                <a16:creationId xmlns:a16="http://schemas.microsoft.com/office/drawing/2014/main" id="{E6B94208-A6BD-4175-B897-F76511EEE3AD}"/>
              </a:ext>
            </a:extLst>
          </p:cNvPr>
          <p:cNvSpPr txBox="1"/>
          <p:nvPr/>
        </p:nvSpPr>
        <p:spPr>
          <a:xfrm>
            <a:off x="677332" y="6488668"/>
            <a:ext cx="41531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Slika 1: Sunce</a:t>
            </a:r>
          </a:p>
        </p:txBody>
      </p:sp>
    </p:spTree>
    <p:extLst>
      <p:ext uri="{BB962C8B-B14F-4D97-AF65-F5344CB8AC3E}">
        <p14:creationId xmlns:p14="http://schemas.microsoft.com/office/powerpoint/2010/main" val="38304356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CE7829C-E507-426E-8162-93A863C030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Planeti sunčeva sustava - Merkur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0D09E90-CF87-4CEE-8742-B3ECB3149E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hr-HR" dirty="0"/>
          </a:p>
          <a:p>
            <a:endParaRPr lang="hr-HR" dirty="0"/>
          </a:p>
          <a:p>
            <a:endParaRPr lang="hr-HR" dirty="0"/>
          </a:p>
        </p:txBody>
      </p:sp>
      <p:pic>
        <p:nvPicPr>
          <p:cNvPr id="3074" name="Picture 2" descr="OSJEĆATE LI PROMJENU? Evo što je retrogradni Merkur, kad se javlja i koliko  traje!">
            <a:extLst>
              <a:ext uri="{FF2B5EF4-FFF2-40B4-BE49-F238E27FC236}">
                <a16:creationId xmlns:a16="http://schemas.microsoft.com/office/drawing/2014/main" id="{392FAED0-08A4-4AFD-9856-BD6D8C6EB6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51513" y="2160589"/>
            <a:ext cx="4558748" cy="3528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F52A0562-C58A-4A3A-9D0D-1EBDB12C0A9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334" y="1270000"/>
            <a:ext cx="3974179" cy="5298906"/>
          </a:xfrm>
          <a:prstGeom prst="rect">
            <a:avLst/>
          </a:prstGeom>
        </p:spPr>
      </p:pic>
      <p:sp>
        <p:nvSpPr>
          <p:cNvPr id="5" name="TekstniOkvir 4">
            <a:extLst>
              <a:ext uri="{FF2B5EF4-FFF2-40B4-BE49-F238E27FC236}">
                <a16:creationId xmlns:a16="http://schemas.microsoft.com/office/drawing/2014/main" id="{13E23AF9-6D99-4F35-844A-954834446178}"/>
              </a:ext>
            </a:extLst>
          </p:cNvPr>
          <p:cNvSpPr txBox="1"/>
          <p:nvPr/>
        </p:nvSpPr>
        <p:spPr>
          <a:xfrm>
            <a:off x="4651513" y="5663470"/>
            <a:ext cx="37519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Slika 2: Merkur</a:t>
            </a:r>
          </a:p>
        </p:txBody>
      </p:sp>
    </p:spTree>
    <p:extLst>
      <p:ext uri="{BB962C8B-B14F-4D97-AF65-F5344CB8AC3E}">
        <p14:creationId xmlns:p14="http://schemas.microsoft.com/office/powerpoint/2010/main" val="22642862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CE7829C-E507-426E-8162-93A863C030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Planeti sunčeva sustava - Venera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0D09E90-CF87-4CEE-8742-B3ECB3149E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hr-HR" dirty="0"/>
          </a:p>
          <a:p>
            <a:endParaRPr lang="hr-HR" dirty="0"/>
          </a:p>
          <a:p>
            <a:endParaRPr lang="hr-HR" dirty="0"/>
          </a:p>
        </p:txBody>
      </p:sp>
      <p:pic>
        <p:nvPicPr>
          <p:cNvPr id="4098" name="Picture 2" descr="Znanstvenike sve više fascinira Venera, planet s najduljim danom u Sunčevom  sustavu. Evo što još krije - tportal">
            <a:extLst>
              <a:ext uri="{FF2B5EF4-FFF2-40B4-BE49-F238E27FC236}">
                <a16:creationId xmlns:a16="http://schemas.microsoft.com/office/drawing/2014/main" id="{642D2C66-4FD5-438D-91F4-63327AE8D3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73034" y="2160589"/>
            <a:ext cx="5172684" cy="3232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E94DB176-C5EB-4B9F-ABAA-11189ED309F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334" y="1320800"/>
            <a:ext cx="3695700" cy="4927600"/>
          </a:xfrm>
          <a:prstGeom prst="rect">
            <a:avLst/>
          </a:prstGeom>
        </p:spPr>
      </p:pic>
      <p:sp>
        <p:nvSpPr>
          <p:cNvPr id="4" name="TekstniOkvir 3">
            <a:extLst>
              <a:ext uri="{FF2B5EF4-FFF2-40B4-BE49-F238E27FC236}">
                <a16:creationId xmlns:a16="http://schemas.microsoft.com/office/drawing/2014/main" id="{C8036FF4-F8E9-450F-8B34-B1F7431055E6}"/>
              </a:ext>
            </a:extLst>
          </p:cNvPr>
          <p:cNvSpPr txBox="1"/>
          <p:nvPr/>
        </p:nvSpPr>
        <p:spPr>
          <a:xfrm>
            <a:off x="4373034" y="5393516"/>
            <a:ext cx="3645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Slika 3: Venera</a:t>
            </a:r>
          </a:p>
        </p:txBody>
      </p:sp>
    </p:spTree>
    <p:extLst>
      <p:ext uri="{BB962C8B-B14F-4D97-AF65-F5344CB8AC3E}">
        <p14:creationId xmlns:p14="http://schemas.microsoft.com/office/powerpoint/2010/main" val="6904334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CE7829C-E507-426E-8162-93A863C030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Planeti sunčeva sustava - Zemlja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0D09E90-CF87-4CEE-8742-B3ECB3149E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2312505"/>
            <a:ext cx="7817309" cy="3728858"/>
          </a:xfrm>
        </p:spPr>
        <p:txBody>
          <a:bodyPr/>
          <a:lstStyle/>
          <a:p>
            <a:pPr marL="0" indent="0">
              <a:buNone/>
            </a:pPr>
            <a:endParaRPr lang="hr-HR" dirty="0"/>
          </a:p>
          <a:p>
            <a:endParaRPr lang="hr-HR" dirty="0"/>
          </a:p>
          <a:p>
            <a:endParaRPr lang="hr-HR" dirty="0"/>
          </a:p>
        </p:txBody>
      </p:sp>
      <p:pic>
        <p:nvPicPr>
          <p:cNvPr id="2050" name="Picture 2" descr="Što bi se dogodilo da Zemlja prestane kružiti oko Sunca? - Astroučionica">
            <a:extLst>
              <a:ext uri="{FF2B5EF4-FFF2-40B4-BE49-F238E27FC236}">
                <a16:creationId xmlns:a16="http://schemas.microsoft.com/office/drawing/2014/main" id="{0A69A7F2-7B37-4E09-9089-2F311C1DAD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7332" y="1742266"/>
            <a:ext cx="7817309" cy="4122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niOkvir 3">
            <a:extLst>
              <a:ext uri="{FF2B5EF4-FFF2-40B4-BE49-F238E27FC236}">
                <a16:creationId xmlns:a16="http://schemas.microsoft.com/office/drawing/2014/main" id="{9926958E-295E-4CBC-88B0-440B2CE089D5}"/>
              </a:ext>
            </a:extLst>
          </p:cNvPr>
          <p:cNvSpPr txBox="1"/>
          <p:nvPr/>
        </p:nvSpPr>
        <p:spPr>
          <a:xfrm>
            <a:off x="677331" y="5830262"/>
            <a:ext cx="4203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Slika 4: Zemlja</a:t>
            </a:r>
          </a:p>
        </p:txBody>
      </p:sp>
    </p:spTree>
    <p:extLst>
      <p:ext uri="{BB962C8B-B14F-4D97-AF65-F5344CB8AC3E}">
        <p14:creationId xmlns:p14="http://schemas.microsoft.com/office/powerpoint/2010/main" val="4238708380"/>
      </p:ext>
    </p:extLst>
  </p:cSld>
  <p:clrMapOvr>
    <a:masterClrMapping/>
  </p:clrMapOvr>
</p:sld>
</file>

<file path=ppt/theme/theme1.xml><?xml version="1.0" encoding="utf-8"?>
<a:theme xmlns:a="http://schemas.openxmlformats.org/drawingml/2006/main" name="Faseta">
  <a:themeElements>
    <a:clrScheme name="Fas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s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s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E0BC98BBB87BC7458E2DE47510F928A7" ma:contentTypeVersion="12" ma:contentTypeDescription="Stvaranje novog dokumenta." ma:contentTypeScope="" ma:versionID="a3ef4c77fce983f16842824deb34c8d8">
  <xsd:schema xmlns:xsd="http://www.w3.org/2001/XMLSchema" xmlns:xs="http://www.w3.org/2001/XMLSchema" xmlns:p="http://schemas.microsoft.com/office/2006/metadata/properties" xmlns:ns2="bfc45139-5f4a-4692-a581-a550b4322036" xmlns:ns3="55dcce55-61b4-480c-a952-0898a5406bc1" targetNamespace="http://schemas.microsoft.com/office/2006/metadata/properties" ma:root="true" ma:fieldsID="089e86d7706d6c87afd7eebf81776fbf" ns2:_="" ns3:_="">
    <xsd:import namespace="bfc45139-5f4a-4692-a581-a550b4322036"/>
    <xsd:import namespace="55dcce55-61b4-480c-a952-0898a5406bc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p7l5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fc45139-5f4a-4692-a581-a550b432203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Location" ma:index="12" nillable="true" ma:displayName="MediaServiceLocation" ma:internalName="MediaServiceLocation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p7l5" ma:index="18" nillable="true" ma:displayName="Osoba ili grupa" ma:list="UserInfo" ma:internalName="p7l5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5dcce55-61b4-480c-a952-0898a5406bc1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Zajednički se koristi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Detalji o zajedničkom korištenju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Vrsta sadržaja"/>
        <xsd:element ref="dc:title" minOccurs="0" maxOccurs="1" ma:index="4" ma:displayName="Naslov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7l5 xmlns="bfc45139-5f4a-4692-a581-a550b4322036">
      <UserInfo>
        <DisplayName/>
        <AccountId xsi:nil="true"/>
        <AccountType/>
      </UserInfo>
    </p7l5>
  </documentManagement>
</p:properties>
</file>

<file path=customXml/itemProps1.xml><?xml version="1.0" encoding="utf-8"?>
<ds:datastoreItem xmlns:ds="http://schemas.openxmlformats.org/officeDocument/2006/customXml" ds:itemID="{3D33D501-07B7-47A9-B249-A374D0D30219}"/>
</file>

<file path=customXml/itemProps2.xml><?xml version="1.0" encoding="utf-8"?>
<ds:datastoreItem xmlns:ds="http://schemas.openxmlformats.org/officeDocument/2006/customXml" ds:itemID="{71399A00-4098-48F3-B0D5-8C06B4225604}"/>
</file>

<file path=customXml/itemProps3.xml><?xml version="1.0" encoding="utf-8"?>
<ds:datastoreItem xmlns:ds="http://schemas.openxmlformats.org/officeDocument/2006/customXml" ds:itemID="{1EDC6399-9E4A-4FEF-AEE6-C993CEF2F5F4}"/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1196</TotalTime>
  <Words>610</Words>
  <Application>Microsoft Office PowerPoint</Application>
  <PresentationFormat>Široki zaslon</PresentationFormat>
  <Paragraphs>60</Paragraphs>
  <Slides>16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16</vt:i4>
      </vt:variant>
    </vt:vector>
  </HeadingPairs>
  <TitlesOfParts>
    <vt:vector size="21" baseType="lpstr">
      <vt:lpstr>Arial</vt:lpstr>
      <vt:lpstr>Roboto</vt:lpstr>
      <vt:lpstr>Trebuchet MS</vt:lpstr>
      <vt:lpstr>Wingdings 3</vt:lpstr>
      <vt:lpstr>Faseta</vt:lpstr>
      <vt:lpstr>Mjesečni projekt: Planet Uran</vt:lpstr>
      <vt:lpstr>Podatci o Uranu</vt:lpstr>
      <vt:lpstr>Podatci o Uranu (2)</vt:lpstr>
      <vt:lpstr>Pismo Zemljanima</vt:lpstr>
      <vt:lpstr>Pismo Zemljanima (2)</vt:lpstr>
      <vt:lpstr>Sunce</vt:lpstr>
      <vt:lpstr>Planeti sunčeva sustava - Merkur</vt:lpstr>
      <vt:lpstr>Planeti sunčeva sustava - Venera</vt:lpstr>
      <vt:lpstr>Planeti sunčeva sustava - Zemlja</vt:lpstr>
      <vt:lpstr>Planeti sunčeva sustava - Mars</vt:lpstr>
      <vt:lpstr>Planeti sunčeva sustava - Jupiter</vt:lpstr>
      <vt:lpstr>Planeti sunčeva sustava - Saturn</vt:lpstr>
      <vt:lpstr>Planeti sunčeva sustava - Uran</vt:lpstr>
      <vt:lpstr>Planeti sunčeva sustava - Neptun</vt:lpstr>
      <vt:lpstr>PowerPoint prezentacija</vt:lpstr>
      <vt:lpstr>HVALA NA PAŽNJI!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Mjesečni projekt-Uran</dc:title>
  <dc:creator>Bruno Solenički</dc:creator>
  <cp:lastModifiedBy>Marina</cp:lastModifiedBy>
  <cp:revision>13</cp:revision>
  <dcterms:created xsi:type="dcterms:W3CDTF">2021-11-19T13:45:00Z</dcterms:created>
  <dcterms:modified xsi:type="dcterms:W3CDTF">2021-11-22T20:26:08Z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0x010100E0BC98BBB87BC7458E2DE47510F928A7</vt:lpwstr>
  </property>
</Properties>
</file>